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1" r:id="rId4"/>
    <p:sldId id="280" r:id="rId5"/>
    <p:sldId id="258" r:id="rId6"/>
    <p:sldId id="272" r:id="rId7"/>
    <p:sldId id="273" r:id="rId8"/>
    <p:sldId id="260" r:id="rId9"/>
    <p:sldId id="261" r:id="rId10"/>
    <p:sldId id="262" r:id="rId11"/>
    <p:sldId id="274" r:id="rId12"/>
    <p:sldId id="267" r:id="rId13"/>
    <p:sldId id="263" r:id="rId14"/>
    <p:sldId id="264" r:id="rId15"/>
    <p:sldId id="268" r:id="rId16"/>
    <p:sldId id="275" r:id="rId17"/>
    <p:sldId id="276" r:id="rId18"/>
    <p:sldId id="277" r:id="rId19"/>
    <p:sldId id="278" r:id="rId20"/>
    <p:sldId id="279" r:id="rId21"/>
    <p:sldId id="281"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29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26.10.2015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pPr/>
              <a:t>26.10.2015</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1340768"/>
            <a:ext cx="7416824" cy="2308324"/>
          </a:xfrm>
          <a:prstGeom prst="rect">
            <a:avLst/>
          </a:prstGeom>
        </p:spPr>
        <p:txBody>
          <a:bodyPr wrap="square">
            <a:spAutoFit/>
          </a:bodyPr>
          <a:lstStyle/>
          <a:p>
            <a:pPr algn="ctr"/>
            <a:r>
              <a:rPr lang="kk-KZ" sz="7200" b="1" dirty="0">
                <a:solidFill>
                  <a:srgbClr val="FF0000"/>
                </a:solidFill>
                <a:latin typeface="Times New Roman" pitchFamily="18" charset="0"/>
                <a:cs typeface="Times New Roman" pitchFamily="18" charset="0"/>
              </a:rPr>
              <a:t>Деңгейлеп оқыту технологиясы</a:t>
            </a:r>
            <a:endParaRPr lang="ru-RU" sz="7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268639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260648"/>
            <a:ext cx="7920880" cy="6124754"/>
          </a:xfrm>
          <a:prstGeom prst="rect">
            <a:avLst/>
          </a:prstGeom>
        </p:spPr>
        <p:txBody>
          <a:bodyPr wrap="square">
            <a:spAutoFit/>
          </a:bodyPr>
          <a:lstStyle/>
          <a:p>
            <a:pPr algn="just"/>
            <a:r>
              <a:rPr lang="ru-RU" sz="2800" dirty="0">
                <a:latin typeface="Times New Roman" pitchFamily="18" charset="0"/>
                <a:cs typeface="Times New Roman" pitchFamily="18" charset="0"/>
              </a:rPr>
              <a:t>Жетістіктерге </a:t>
            </a:r>
            <a:r>
              <a:rPr lang="ru-RU" sz="2800" dirty="0" err="1">
                <a:latin typeface="Times New Roman" pitchFamily="18" charset="0"/>
                <a:cs typeface="Times New Roman" pitchFamily="18" charset="0"/>
              </a:rPr>
              <a:t>жету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үшін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алдымен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оқушылардың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дәрежесін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ынтасын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ақыл</a:t>
            </a:r>
            <a:r>
              <a:rPr lang="ru-RU" sz="2800" dirty="0">
                <a:latin typeface="Times New Roman" pitchFamily="18" charset="0"/>
                <a:cs typeface="Times New Roman" pitchFamily="18" charset="0"/>
              </a:rPr>
              <a:t>–ой, </a:t>
            </a:r>
            <a:r>
              <a:rPr lang="ru-RU" sz="2800" dirty="0" err="1">
                <a:latin typeface="Times New Roman" pitchFamily="18" charset="0"/>
                <a:cs typeface="Times New Roman" pitchFamily="18" charset="0"/>
              </a:rPr>
              <a:t>еңбек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дағдысын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жұмысына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деген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жауапкершілігін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ескеру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қажет</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Деңгейлік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тапсырмаларды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қандай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дәрежеде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орындай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алса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біліміне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қарай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қойылады</a:t>
            </a:r>
            <a:r>
              <a:rPr lang="ru-RU" sz="2800" dirty="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algn="just"/>
            <a:r>
              <a:rPr lang="ru-RU" sz="2800" dirty="0" err="1" smtClean="0">
                <a:latin typeface="Times New Roman" pitchFamily="18" charset="0"/>
                <a:cs typeface="Times New Roman" pitchFamily="18" charset="0"/>
              </a:rPr>
              <a:t>Сабақ</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барысында</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топтағы</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барлық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оқушылардың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анықталады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Бұл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әдістің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тағы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тиімді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жағы</a:t>
            </a:r>
            <a:r>
              <a:rPr lang="ru-RU" sz="2800" dirty="0">
                <a:latin typeface="Times New Roman" pitchFamily="18" charset="0"/>
                <a:cs typeface="Times New Roman" pitchFamily="18" charset="0"/>
              </a:rPr>
              <a:t>–</a:t>
            </a:r>
            <a:r>
              <a:rPr lang="ru-RU" sz="2800" dirty="0" err="1">
                <a:latin typeface="Times New Roman" pitchFamily="18" charset="0"/>
                <a:cs typeface="Times New Roman" pitchFamily="18" charset="0"/>
              </a:rPr>
              <a:t>оқушы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өзінің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керектігін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анықтап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өзінің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ізденуіне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Өйткені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сапасының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дамуын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қамтамасыз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етеді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сапасы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біліктілік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дағды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және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тұлғаның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қасиеттері</a:t>
            </a:r>
            <a:r>
              <a:rPr lang="ru-RU" sz="2800" dirty="0">
                <a:latin typeface="Times New Roman" pitchFamily="18" charset="0"/>
                <a:cs typeface="Times New Roman" pitchFamily="18" charset="0"/>
              </a:rPr>
              <a:t> мен </a:t>
            </a:r>
            <a:r>
              <a:rPr lang="ru-RU" sz="2800" dirty="0" err="1">
                <a:latin typeface="Times New Roman" pitchFamily="18" charset="0"/>
                <a:cs typeface="Times New Roman" pitchFamily="18" charset="0"/>
              </a:rPr>
              <a:t>қабілеттерімен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бағаланады</a:t>
            </a:r>
            <a:r>
              <a:rPr lang="ru-RU" sz="2800" dirty="0">
                <a:latin typeface="Times New Roman" pitchFamily="18" charset="0"/>
                <a:cs typeface="Times New Roman" pitchFamily="18" charset="0"/>
              </a:rPr>
              <a:t>.</a:t>
            </a:r>
          </a:p>
        </p:txBody>
      </p:sp>
    </p:spTree>
    <p:extLst>
      <p:ext uri="{BB962C8B-B14F-4D97-AF65-F5344CB8AC3E}">
        <p14:creationId xmlns:p14="http://schemas.microsoft.com/office/powerpoint/2010/main" xmlns="" val="2247259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548680"/>
            <a:ext cx="8064896" cy="6124754"/>
          </a:xfrm>
          <a:prstGeom prst="rect">
            <a:avLst/>
          </a:prstGeom>
        </p:spPr>
        <p:txBody>
          <a:bodyPr wrap="square">
            <a:spAutoFit/>
          </a:bodyPr>
          <a:lstStyle/>
          <a:p>
            <a:pPr algn="just"/>
            <a:r>
              <a:rPr lang="ru-RU" sz="2800" dirty="0" err="1">
                <a:latin typeface="Times New Roman" pitchFamily="18" charset="0"/>
                <a:cs typeface="Times New Roman" pitchFamily="18" charset="0"/>
              </a:rPr>
              <a:t>Сабақта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оқушыларға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ойларын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талдауға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айтуға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қорытындылауға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көңіл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бөлу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қажет</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Сабақ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барысында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өздігінен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еңбектенуге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шығармашылықпен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ізденуге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қорытынды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жасауға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машықтанады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Тапсырманы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орындау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барысында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жіберілген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қателер</a:t>
            </a:r>
            <a:r>
              <a:rPr lang="ru-RU" sz="2800" dirty="0">
                <a:latin typeface="Times New Roman" pitchFamily="18" charset="0"/>
                <a:cs typeface="Times New Roman" pitchFamily="18" charset="0"/>
              </a:rPr>
              <a:t> мен </a:t>
            </a:r>
            <a:r>
              <a:rPr lang="ru-RU" sz="2800" dirty="0" err="1">
                <a:latin typeface="Times New Roman" pitchFamily="18" charset="0"/>
                <a:cs typeface="Times New Roman" pitchFamily="18" charset="0"/>
              </a:rPr>
              <a:t>кемшіліктерді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уақытында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анықтап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түзетуге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мүмкіндік</a:t>
            </a:r>
            <a:r>
              <a:rPr lang="ru-RU" sz="2800" dirty="0">
                <a:latin typeface="Times New Roman" pitchFamily="18" charset="0"/>
                <a:cs typeface="Times New Roman" pitchFamily="18" charset="0"/>
              </a:rPr>
              <a:t> беру </a:t>
            </a:r>
            <a:r>
              <a:rPr lang="ru-RU" sz="2800" dirty="0" err="1">
                <a:latin typeface="Times New Roman" pitchFamily="18" charset="0"/>
                <a:cs typeface="Times New Roman" pitchFamily="18" charset="0"/>
              </a:rPr>
              <a:t>керек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Оқытушы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төмендерге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көмек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беріп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қабілеттілермен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жұмыс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ұйымдастырып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отыру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арқылы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ирформатика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пәнін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деген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қызығушылығын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белсендігін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арттырады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Тақырыпты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толық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меңгере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алмаған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оқушылармен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қосымша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сабақтар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сыныптан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тыс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жұмыстар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жүргізуі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керек</a:t>
            </a:r>
            <a:r>
              <a:rPr lang="ru-RU" sz="2800" dirty="0">
                <a:latin typeface="Times New Roman" pitchFamily="18" charset="0"/>
                <a:cs typeface="Times New Roman" pitchFamily="18" charset="0"/>
              </a:rPr>
              <a:t>.</a:t>
            </a:r>
          </a:p>
        </p:txBody>
      </p:sp>
    </p:spTree>
    <p:extLst>
      <p:ext uri="{BB962C8B-B14F-4D97-AF65-F5344CB8AC3E}">
        <p14:creationId xmlns:p14="http://schemas.microsoft.com/office/powerpoint/2010/main" xmlns="" val="3555314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404664"/>
            <a:ext cx="8496944" cy="6001643"/>
          </a:xfrm>
          <a:prstGeom prst="rect">
            <a:avLst/>
          </a:prstGeom>
        </p:spPr>
        <p:txBody>
          <a:bodyPr wrap="square">
            <a:spAutoFit/>
          </a:bodyPr>
          <a:lstStyle/>
          <a:p>
            <a:pPr algn="just"/>
            <a:r>
              <a:rPr lang="ru-RU" sz="2400" b="1" dirty="0">
                <a:latin typeface="Times New Roman" pitchFamily="18" charset="0"/>
                <a:cs typeface="Times New Roman" pitchFamily="18" charset="0"/>
              </a:rPr>
              <a:t>Деңгейлеп-</a:t>
            </a:r>
            <a:r>
              <a:rPr lang="ru-RU" sz="2400" b="1" dirty="0" err="1">
                <a:latin typeface="Times New Roman" pitchFamily="18" charset="0"/>
                <a:cs typeface="Times New Roman" pitchFamily="18" charset="0"/>
              </a:rPr>
              <a:t>саралап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оқытудың</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негізгі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бағыттары</a:t>
            </a:r>
            <a:r>
              <a:rPr lang="ru-RU" sz="2400" b="1"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оқушыларды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қабілеті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бойынша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топтау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кәсібі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бағдар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бойынша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топтау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сынып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ішінде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саралау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Жалпы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беретін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мектептерде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саралап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оқытуда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әртүрлі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әдістер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қолданылады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ішінде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саралаудың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маңызды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түрі</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деңгейлеп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саралап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оқыту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ерекшелігі</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оқушыларға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берілетін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деңгейлерге</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бөлінуі</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меңгерген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білімі</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іскерліктеріне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қойылатын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талаптардың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саралануы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материалды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меңгерудің</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төменгі</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жеткілікті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шегін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қамтитын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міндетті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дайындық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барлық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шамасы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жететін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a:t>
            </a:r>
            <a:r>
              <a:rPr lang="ru-RU" sz="2400" dirty="0">
                <a:latin typeface="Times New Roman" pitchFamily="18" charset="0"/>
                <a:cs typeface="Times New Roman" pitchFamily="18" charset="0"/>
              </a:rPr>
              <a:t>. Осы </a:t>
            </a:r>
            <a:r>
              <a:rPr lang="ru-RU" sz="2400" dirty="0" err="1">
                <a:latin typeface="Times New Roman" pitchFamily="18" charset="0"/>
                <a:cs typeface="Times New Roman" pitchFamily="18" charset="0"/>
              </a:rPr>
              <a:t>деңгейдің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барысында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курсты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меңгерудің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жоғары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деңгейлері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қалыптасады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сыныпта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бағдарлама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бойынша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a:t>
            </a:r>
            <a:r>
              <a:rPr lang="ru-RU" sz="2400" dirty="0">
                <a:latin typeface="Times New Roman" pitchFamily="18" charset="0"/>
                <a:cs typeface="Times New Roman" pitchFamily="18" charset="0"/>
              </a:rPr>
              <a:t> ала </a:t>
            </a:r>
            <a:r>
              <a:rPr lang="ru-RU" sz="2400" dirty="0" err="1">
                <a:latin typeface="Times New Roman" pitchFamily="18" charset="0"/>
                <a:cs typeface="Times New Roman" pitchFamily="18" charset="0"/>
              </a:rPr>
              <a:t>отырып,қабілеттеріне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қызығушылығына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талдауға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мүмкіндік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Сонымен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оқушының</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төменгі</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деңгейден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жоғарғы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ұмтылуын</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қамтамасыз</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етеді</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xmlns="" val="869824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88640"/>
            <a:ext cx="8424936" cy="7017306"/>
          </a:xfrm>
          <a:prstGeom prst="rect">
            <a:avLst/>
          </a:prstGeom>
        </p:spPr>
        <p:txBody>
          <a:bodyPr wrap="square">
            <a:spAutoFit/>
          </a:bodyPr>
          <a:lstStyle/>
          <a:p>
            <a:r>
              <a:rPr lang="ru-RU" sz="2400" b="1" dirty="0">
                <a:latin typeface="Times New Roman" pitchFamily="18" charset="0"/>
                <a:cs typeface="Times New Roman" pitchFamily="18" charset="0"/>
              </a:rPr>
              <a:t>Деңгейлеп - </a:t>
            </a:r>
            <a:r>
              <a:rPr lang="ru-RU" sz="2400" b="1" dirty="0" err="1">
                <a:latin typeface="Times New Roman" pitchFamily="18" charset="0"/>
                <a:cs typeface="Times New Roman" pitchFamily="18" charset="0"/>
              </a:rPr>
              <a:t>саралап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оқыту</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технологиясының</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оқушыларға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тиімділігі</a:t>
            </a:r>
            <a:r>
              <a:rPr lang="ru-RU" sz="2400" b="1" dirty="0">
                <a:latin typeface="Times New Roman" pitchFamily="18" charset="0"/>
                <a:cs typeface="Times New Roman" pitchFamily="18" charset="0"/>
              </a:rPr>
              <a:t>:</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Сынып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оқушыларының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барлығы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орындауы</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Білім</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көрсеткішінің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нақты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сапалы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болуы</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Оқушының</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өз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бағалап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дамыта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алуы</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Оқушылардың</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оқуға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ынтасы</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пәнге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қызығушылығының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артуы</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іздену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дағдысының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ұстамдылығының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қалыптасуы</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Оқушы</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белсенділігінің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оянуы</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Алға</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қойған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мақсатына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жетуге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дағдылануы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қиындықтарды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жеңуге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ұмтылуы</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Оқушының</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өздігінен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істеуі</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жауапкершілігінің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артуы</a:t>
            </a:r>
            <a:r>
              <a:rPr lang="ru-RU" sz="2400" dirty="0">
                <a:latin typeface="Times New Roman" pitchFamily="18" charset="0"/>
                <a:cs typeface="Times New Roman" pitchFamily="18" charset="0"/>
              </a:rPr>
              <a:t>;</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Оқушы</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мұғалім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арасындағы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ынтымақтастық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қарым</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қатынастың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орнауы</a:t>
            </a:r>
            <a:r>
              <a:rPr lang="ru-RU" sz="2400" dirty="0">
                <a:latin typeface="Times New Roman" pitchFamily="18" charset="0"/>
                <a:cs typeface="Times New Roman" pitchFamily="18" charset="0"/>
              </a:rPr>
              <a:t>.</a:t>
            </a:r>
            <a:r>
              <a:rPr lang="ru-RU" dirty="0"/>
              <a:t/>
            </a:r>
            <a:br>
              <a:rPr lang="ru-RU" dirty="0"/>
            </a:br>
            <a:endParaRPr lang="ru-RU" dirty="0"/>
          </a:p>
        </p:txBody>
      </p:sp>
    </p:spTree>
    <p:extLst>
      <p:ext uri="{BB962C8B-B14F-4D97-AF65-F5344CB8AC3E}">
        <p14:creationId xmlns:p14="http://schemas.microsoft.com/office/powerpoint/2010/main" xmlns="" val="652237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88641"/>
            <a:ext cx="8568952" cy="7109639"/>
          </a:xfrm>
          <a:prstGeom prst="rect">
            <a:avLst/>
          </a:prstGeom>
        </p:spPr>
        <p:txBody>
          <a:bodyPr wrap="square">
            <a:spAutoFit/>
          </a:bodyPr>
          <a:lstStyle/>
          <a:p>
            <a:r>
              <a:rPr lang="ru-RU" sz="2800" b="1" dirty="0">
                <a:latin typeface="Times New Roman" pitchFamily="18" charset="0"/>
                <a:cs typeface="Times New Roman" pitchFamily="18" charset="0"/>
              </a:rPr>
              <a:t>Деңгейлеп - </a:t>
            </a:r>
            <a:r>
              <a:rPr lang="ru-RU" sz="2800" b="1" dirty="0" err="1">
                <a:latin typeface="Times New Roman" pitchFamily="18" charset="0"/>
                <a:cs typeface="Times New Roman" pitchFamily="18" charset="0"/>
              </a:rPr>
              <a:t>саралап</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оқыту</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технологиясының</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мұғалімдерге</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тиімділігі</a:t>
            </a:r>
            <a:r>
              <a:rPr lang="ru-RU" sz="2800" b="1" dirty="0">
                <a:latin typeface="Times New Roman" pitchFamily="18" charset="0"/>
                <a:cs typeface="Times New Roman" pitchFamily="18" charset="0"/>
              </a:rPr>
              <a:t>:</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Деңгейлеп - </a:t>
            </a:r>
            <a:r>
              <a:rPr lang="ru-RU" sz="2800" dirty="0" err="1">
                <a:latin typeface="Times New Roman" pitchFamily="18" charset="0"/>
                <a:cs typeface="Times New Roman" pitchFamily="18" charset="0"/>
              </a:rPr>
              <a:t>саралап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оқытуда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игерудің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үш</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деңгейінің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қарастырылуы</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Оқушылардың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сабақ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үстінде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бірнеше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деңгейде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жұмыс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жүргізуі</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дәрежесі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бірдей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топтарды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тексеру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ісінің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жеңілдеуі</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Оқушылардың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жұмыстары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әділ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бағалануы</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a:t>
            </a:r>
            <a:r>
              <a:rPr lang="ru-RU" sz="2800" dirty="0">
                <a:latin typeface="Times New Roman" pitchFamily="18" charset="0"/>
                <a:cs typeface="Times New Roman" pitchFamily="18" charset="0"/>
              </a:rPr>
              <a:t> мен </a:t>
            </a:r>
            <a:r>
              <a:rPr lang="ru-RU" sz="2800" dirty="0" err="1">
                <a:latin typeface="Times New Roman" pitchFamily="18" charset="0"/>
                <a:cs typeface="Times New Roman" pitchFamily="18" charset="0"/>
              </a:rPr>
              <a:t>мұғалімнің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белсенді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шығармашылық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қызметін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дамытуы</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Дарынды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оқушыларды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анықтап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олармен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тұрақты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және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жүйелі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жұмыс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істеу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мүмкіндігінің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орнауы</a:t>
            </a:r>
            <a:r>
              <a:rPr lang="ru-RU" sz="2800" dirty="0">
                <a:latin typeface="Times New Roman" pitchFamily="18" charset="0"/>
                <a:cs typeface="Times New Roman" pitchFamily="18" charset="0"/>
              </a:rPr>
              <a:t>;</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Олимпиадалық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шығармашылық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жұмыс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жеңімпаздарының</a:t>
            </a:r>
            <a:r>
              <a:rPr lang="ru-RU" sz="2800" dirty="0">
                <a:latin typeface="Times New Roman" pitchFamily="18" charset="0"/>
                <a:cs typeface="Times New Roman" pitchFamily="18" charset="0"/>
              </a:rPr>
              <a:t> саны </a:t>
            </a:r>
            <a:r>
              <a:rPr lang="ru-RU" sz="2800" dirty="0" err="1">
                <a:latin typeface="Times New Roman" pitchFamily="18" charset="0"/>
                <a:cs typeface="Times New Roman" pitchFamily="18" charset="0"/>
              </a:rPr>
              <a:t>артуы</a:t>
            </a:r>
            <a:r>
              <a:rPr lang="ru-RU" sz="2800" dirty="0">
                <a:latin typeface="Times New Roman" pitchFamily="18" charset="0"/>
                <a:cs typeface="Times New Roman" pitchFamily="18" charset="0"/>
              </a:rPr>
              <a:t>.</a:t>
            </a:r>
            <a:r>
              <a:rPr lang="ru-RU" dirty="0"/>
              <a:t/>
            </a:r>
            <a:br>
              <a:rPr lang="ru-RU" dirty="0"/>
            </a:br>
            <a:r>
              <a:rPr lang="ru-RU" dirty="0"/>
              <a:t/>
            </a:r>
            <a:br>
              <a:rPr lang="ru-RU" dirty="0"/>
            </a:br>
            <a:endParaRPr lang="ru-RU" dirty="0"/>
          </a:p>
        </p:txBody>
      </p:sp>
    </p:spTree>
    <p:extLst>
      <p:ext uri="{BB962C8B-B14F-4D97-AF65-F5344CB8AC3E}">
        <p14:creationId xmlns:p14="http://schemas.microsoft.com/office/powerpoint/2010/main" xmlns="" val="3510527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260648"/>
            <a:ext cx="8784976" cy="6001643"/>
          </a:xfrm>
          <a:prstGeom prst="rect">
            <a:avLst/>
          </a:prstGeom>
        </p:spPr>
        <p:txBody>
          <a:bodyPr wrap="square">
            <a:spAutoFit/>
          </a:bodyPr>
          <a:lstStyle/>
          <a:p>
            <a:pPr algn="just"/>
            <a:r>
              <a:rPr lang="ru-RU" sz="2400" b="1" dirty="0" err="1">
                <a:latin typeface="Times New Roman" pitchFamily="18" charset="0"/>
                <a:cs typeface="Times New Roman" pitchFamily="18" charset="0"/>
              </a:rPr>
              <a:t>Деңгейлік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тапсырсмалардың</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ауқымы</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өте</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кең</a:t>
            </a:r>
            <a:r>
              <a:rPr lang="ru-RU" sz="2400" dirty="0" err="1">
                <a:latin typeface="Times New Roman" pitchFamily="18" charset="0"/>
                <a:cs typeface="Times New Roman" pitchFamily="18" charset="0"/>
              </a:rPr>
              <a:t>.Оқулықтағы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жаттығулар</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өтілген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ережелер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бойынша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қайталау,пысықтау,бекіту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жұмыстарына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арналған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тілдік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грамматикалық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жүйесі.Деңгейлік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құрамында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мәтіндер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сөзжұмбақ,қызықты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грамматика,тестік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сұрақтар,іскерік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ойындар</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тренингтер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жүйесі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қамтылады.Бұлар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оқытудың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сәйкес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оқушыны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саралап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оқытуға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ыңғайлы,әрі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бағдарламасы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бойынша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ерекшелігі</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білім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оқулыққа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қосымша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пайдалануға</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беріледі</a:t>
            </a:r>
            <a:r>
              <a:rPr lang="ru-RU" sz="2400" dirty="0" smtClean="0">
                <a:latin typeface="Times New Roman" pitchFamily="18" charset="0"/>
                <a:cs typeface="Times New Roman" pitchFamily="18" charset="0"/>
              </a:rPr>
              <a:t>.</a:t>
            </a:r>
          </a:p>
          <a:p>
            <a:pPr algn="just"/>
            <a:r>
              <a:rPr lang="ru-RU" sz="2400" dirty="0" err="1" smtClean="0">
                <a:latin typeface="Times New Roman" pitchFamily="18" charset="0"/>
                <a:cs typeface="Times New Roman" pitchFamily="18" charset="0"/>
              </a:rPr>
              <a:t>Оқушыны</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оқыту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үшін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сабақ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жаңаша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жоспарланады.Оқушыларға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a:t>
            </a:r>
            <a:r>
              <a:rPr lang="ru-RU" sz="2400" dirty="0">
                <a:latin typeface="Times New Roman" pitchFamily="18" charset="0"/>
                <a:cs typeface="Times New Roman" pitchFamily="18" charset="0"/>
              </a:rPr>
              <a:t> беру </a:t>
            </a:r>
            <a:r>
              <a:rPr lang="ru-RU" sz="2400" dirty="0" err="1">
                <a:latin typeface="Times New Roman" pitchFamily="18" charset="0"/>
                <a:cs typeface="Times New Roman" pitchFamily="18" charset="0"/>
              </a:rPr>
              <a:t>арқылы</a:t>
            </a:r>
            <a:r>
              <a:rPr lang="ru-RU" sz="2400" dirty="0">
                <a:latin typeface="Times New Roman" pitchFamily="18" charset="0"/>
                <a:cs typeface="Times New Roman" pitchFamily="18" charset="0"/>
              </a:rPr>
              <a:t> сан </a:t>
            </a:r>
            <a:r>
              <a:rPr lang="ru-RU" sz="2400" dirty="0" err="1">
                <a:latin typeface="Times New Roman" pitchFamily="18" charset="0"/>
                <a:cs typeface="Times New Roman" pitchFamily="18" charset="0"/>
              </a:rPr>
              <a:t>түрлі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жүргізіледі.Оқушының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жүзеге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асыра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алатындығы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тексеріледі.Өз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бетімен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орындауға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бейімділігі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бақылауға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алынады.Қорытындысына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арқылы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жасаудың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тиімділігі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байқалады</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82853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332656"/>
            <a:ext cx="8208912" cy="6555641"/>
          </a:xfrm>
          <a:prstGeom prst="rect">
            <a:avLst/>
          </a:prstGeom>
        </p:spPr>
        <p:txBody>
          <a:bodyPr wrap="square">
            <a:spAutoFit/>
          </a:bodyPr>
          <a:lstStyle/>
          <a:p>
            <a:pPr algn="just"/>
            <a:r>
              <a:rPr lang="kk-KZ" sz="2800" b="1" dirty="0">
                <a:latin typeface="Times New Roman" pitchFamily="18" charset="0"/>
                <a:cs typeface="Times New Roman" pitchFamily="18" charset="0"/>
              </a:rPr>
              <a:t>Сабақ үш кезеңмен жүргізіледі және оның мынадай тиімділіктері бар.</a:t>
            </a:r>
            <a:endParaRPr lang="ru-RU" sz="2800" b="1" dirty="0">
              <a:latin typeface="Times New Roman" pitchFamily="18" charset="0"/>
              <a:cs typeface="Times New Roman" pitchFamily="18" charset="0"/>
            </a:endParaRPr>
          </a:p>
          <a:p>
            <a:pPr algn="just"/>
            <a:r>
              <a:rPr lang="kk-KZ" sz="2800" b="1" dirty="0">
                <a:latin typeface="Times New Roman" pitchFamily="18" charset="0"/>
                <a:cs typeface="Times New Roman" pitchFamily="18" charset="0"/>
              </a:rPr>
              <a:t>1-кезең. Тірек тапсырмалар мен жұмыс.</a:t>
            </a:r>
            <a:endParaRPr lang="ru-RU" sz="2800" dirty="0">
              <a:latin typeface="Times New Roman" pitchFamily="18" charset="0"/>
              <a:cs typeface="Times New Roman" pitchFamily="18" charset="0"/>
            </a:endParaRPr>
          </a:p>
          <a:p>
            <a:pPr algn="just"/>
            <a:r>
              <a:rPr lang="kk-KZ" sz="2800" dirty="0">
                <a:latin typeface="Times New Roman" pitchFamily="18" charset="0"/>
                <a:cs typeface="Times New Roman" pitchFamily="18" charset="0"/>
              </a:rPr>
              <a:t>   Мұнда жаңа тақырыпты меңгеруге қажетті бұрын өтілген материалдарды қайталау</a:t>
            </a:r>
            <a:r>
              <a:rPr lang="kk-KZ" sz="2800" dirty="0" smtClean="0">
                <a:latin typeface="Times New Roman" pitchFamily="18" charset="0"/>
                <a:cs typeface="Times New Roman" pitchFamily="18" charset="0"/>
              </a:rPr>
              <a:t>. Бұл </a:t>
            </a:r>
            <a:r>
              <a:rPr lang="kk-KZ" sz="2800" dirty="0">
                <a:latin typeface="Times New Roman" pitchFamily="18" charset="0"/>
                <a:cs typeface="Times New Roman" pitchFamily="18" charset="0"/>
              </a:rPr>
              <a:t>үйде орындалып келетін тапсырма болғандықтан ,үй жұмысын талдауға барлық оқушыларды қатыстыруға және уақыт үнемдеуге мүмкіндік береді. Осы кезеңде әңгімелесу , көрнекілік мәселелік оқыту әдістерін қолдана отырып, оқушылардың бұрын алған білімін ескере сабаққа қызығушылығын арттыру және білімін қадағалау жүзеге асырылады. Осы жұмыстар арқылы оқушының сабаққа зейіні ауып, жаңа тақырыпты өздігінен меңгеруге дайындалады.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2119121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476672"/>
            <a:ext cx="8568952" cy="5632311"/>
          </a:xfrm>
          <a:prstGeom prst="rect">
            <a:avLst/>
          </a:prstGeom>
        </p:spPr>
        <p:txBody>
          <a:bodyPr wrap="square">
            <a:spAutoFit/>
          </a:bodyPr>
          <a:lstStyle/>
          <a:p>
            <a:pPr algn="just"/>
            <a:r>
              <a:rPr lang="kk-KZ" sz="2400" b="1" dirty="0">
                <a:latin typeface="Times New Roman" pitchFamily="18" charset="0"/>
                <a:cs typeface="Times New Roman" pitchFamily="18" charset="0"/>
              </a:rPr>
              <a:t>2- кезең. Жаңа тақырыпты өздігінен меңгеру. </a:t>
            </a:r>
            <a:endParaRPr lang="ru-RU" sz="2400" dirty="0">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     Бұл кезеңде оқушыларға тақырыпты меңгеру жұмыстар беріледі. Алдымен оқулықпен жұмыс істеп тақырыптан керекті мәліметтерді таба білуге , ізденімпаздыққа үйренеді , әр оқушының танымдық қызметіндегі дербестікті дамытуға мүмкіндік туады . Оқытудағы іздену көзқарасы оқушының өнімді іс -әрекетіне негізделеді. Мұнда оқушы жаңа тәжірибені мүмкіндігінше өз бетімен меңгеруі тиіс. Оқу барысында оқушы өзін-өзі жетілдіреді . Одан кейінгі кезеңде оқушы тақырыпты оқып үйреніп топ болып талдауға уақыт беріледі. Оқушы тақырыпты оқып болған кезде мұғалімнің үй тапсырмасын тексеруге немесе жеке оқушылармен жұмыс істеуге уақыты </a:t>
            </a:r>
            <a:r>
              <a:rPr lang="kk-KZ" sz="2400" dirty="0" smtClean="0">
                <a:latin typeface="Times New Roman" pitchFamily="18" charset="0"/>
                <a:cs typeface="Times New Roman" pitchFamily="18" charset="0"/>
              </a:rPr>
              <a:t>бар. </a:t>
            </a:r>
            <a:r>
              <a:rPr lang="kk-KZ" sz="2400" dirty="0">
                <a:latin typeface="Times New Roman" pitchFamily="18" charset="0"/>
                <a:cs typeface="Times New Roman" pitchFamily="18" charset="0"/>
              </a:rPr>
              <a:t>Мұнда оқушылардың барлығы қатысады. Тақырып тақтада талданады. Оқушылар жартылай ізденіс , мәселелік және зерттеу әдістерін қолданады.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326374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332657"/>
            <a:ext cx="8424936" cy="6370975"/>
          </a:xfrm>
          <a:prstGeom prst="rect">
            <a:avLst/>
          </a:prstGeom>
        </p:spPr>
        <p:txBody>
          <a:bodyPr wrap="square">
            <a:spAutoFit/>
          </a:bodyPr>
          <a:lstStyle/>
          <a:p>
            <a:r>
              <a:rPr lang="kk-KZ" sz="2400" b="1" dirty="0">
                <a:latin typeface="Times New Roman" pitchFamily="18" charset="0"/>
                <a:cs typeface="Times New Roman" pitchFamily="18" charset="0"/>
              </a:rPr>
              <a:t>3-кезең. Деңгейлік тапсырмалар тиімділігі.</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     Оқушылар білімін бағалау мен бақылау жүйесі арасындағы байланыс. Қоюшы әр сабақта жинаған ұпайларын «Даму мониторинг» кестесінде белгілеп отыру арқылы талдау жасалады. </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     </a:t>
            </a:r>
            <a:r>
              <a:rPr lang="kk-KZ" sz="2400" b="1" dirty="0">
                <a:latin typeface="Times New Roman" pitchFamily="18" charset="0"/>
                <a:cs typeface="Times New Roman" pitchFamily="18" charset="0"/>
              </a:rPr>
              <a:t>Деңгейлік тапсырмалардың мақсаты: </a:t>
            </a:r>
            <a:endParaRPr lang="ru-RU" sz="2400" b="1" dirty="0">
              <a:latin typeface="Times New Roman" pitchFamily="18" charset="0"/>
              <a:cs typeface="Times New Roman" pitchFamily="18" charset="0"/>
            </a:endParaRPr>
          </a:p>
          <a:p>
            <a:pPr marL="342900" lvl="0" indent="-342900">
              <a:buFont typeface="Wingdings" pitchFamily="2" charset="2"/>
              <a:buChar char="Ø"/>
            </a:pPr>
            <a:r>
              <a:rPr lang="kk-KZ" sz="2400" dirty="0">
                <a:latin typeface="Times New Roman" pitchFamily="18" charset="0"/>
                <a:cs typeface="Times New Roman" pitchFamily="18" charset="0"/>
              </a:rPr>
              <a:t>жеңілден қиынға, қарапайымнан күрделіге қарай сатылы түрде орындалатын жұмыстар.</a:t>
            </a:r>
            <a:endParaRPr lang="ru-RU" sz="2400" dirty="0">
              <a:latin typeface="Times New Roman" pitchFamily="18" charset="0"/>
              <a:cs typeface="Times New Roman" pitchFamily="18" charset="0"/>
            </a:endParaRPr>
          </a:p>
          <a:p>
            <a:pPr marL="342900" lvl="0" indent="-342900">
              <a:buFont typeface="Wingdings" pitchFamily="2" charset="2"/>
              <a:buChar char="Ø"/>
            </a:pPr>
            <a:r>
              <a:rPr lang="kk-KZ" sz="2400" dirty="0">
                <a:latin typeface="Times New Roman" pitchFamily="18" charset="0"/>
                <a:cs typeface="Times New Roman" pitchFamily="18" charset="0"/>
              </a:rPr>
              <a:t>оқушы ізденіске, шығармашылыққа бөленеді.</a:t>
            </a:r>
            <a:endParaRPr lang="ru-RU" sz="2400" dirty="0">
              <a:latin typeface="Times New Roman" pitchFamily="18" charset="0"/>
              <a:cs typeface="Times New Roman" pitchFamily="18" charset="0"/>
            </a:endParaRPr>
          </a:p>
          <a:p>
            <a:pPr marL="342900" lvl="0" indent="-342900">
              <a:buFont typeface="Wingdings" pitchFamily="2" charset="2"/>
              <a:buChar char="Ø"/>
            </a:pPr>
            <a:r>
              <a:rPr lang="kk-KZ" sz="2400" dirty="0">
                <a:latin typeface="Times New Roman" pitchFamily="18" charset="0"/>
                <a:cs typeface="Times New Roman" pitchFamily="18" charset="0"/>
              </a:rPr>
              <a:t>дарынды оқушылар мүмкіндігі анықталды.</a:t>
            </a:r>
            <a:endParaRPr lang="ru-RU" sz="2400" dirty="0">
              <a:latin typeface="Times New Roman" pitchFamily="18" charset="0"/>
              <a:cs typeface="Times New Roman" pitchFamily="18" charset="0"/>
            </a:endParaRPr>
          </a:p>
          <a:p>
            <a:pPr marL="342900" lvl="0" indent="-342900">
              <a:buFont typeface="Wingdings" pitchFamily="2" charset="2"/>
              <a:buChar char="Ø"/>
            </a:pPr>
            <a:r>
              <a:rPr lang="kk-KZ" sz="2400" dirty="0">
                <a:latin typeface="Times New Roman" pitchFamily="18" charset="0"/>
                <a:cs typeface="Times New Roman" pitchFamily="18" charset="0"/>
              </a:rPr>
              <a:t>әр оқушы өзін -өзі бағалайды, өз білімін жоғары деңгейге жеткізе алады, материалды толық меңгереді.</a:t>
            </a:r>
            <a:endParaRPr lang="ru-RU" sz="2400" dirty="0">
              <a:latin typeface="Times New Roman" pitchFamily="18" charset="0"/>
              <a:cs typeface="Times New Roman" pitchFamily="18" charset="0"/>
            </a:endParaRPr>
          </a:p>
          <a:p>
            <a:pPr marL="342900" lvl="0" indent="-342900">
              <a:buFont typeface="Wingdings" pitchFamily="2" charset="2"/>
              <a:buChar char="Ø"/>
            </a:pPr>
            <a:r>
              <a:rPr lang="kk-KZ" sz="2400" dirty="0">
                <a:latin typeface="Times New Roman" pitchFamily="18" charset="0"/>
                <a:cs typeface="Times New Roman" pitchFamily="18" charset="0"/>
              </a:rPr>
              <a:t>жаңа тақырыпты жаңа әдіспен түсіндіріледі.</a:t>
            </a:r>
            <a:endParaRPr lang="ru-RU" sz="2400" dirty="0">
              <a:latin typeface="Times New Roman" pitchFamily="18" charset="0"/>
              <a:cs typeface="Times New Roman" pitchFamily="18" charset="0"/>
            </a:endParaRPr>
          </a:p>
          <a:p>
            <a:pPr marL="342900" lvl="0" indent="-342900">
              <a:buFont typeface="Wingdings" pitchFamily="2" charset="2"/>
              <a:buChar char="Ø"/>
            </a:pPr>
            <a:r>
              <a:rPr lang="kk-KZ" sz="2400" dirty="0">
                <a:latin typeface="Times New Roman" pitchFamily="18" charset="0"/>
                <a:cs typeface="Times New Roman" pitchFamily="18" charset="0"/>
              </a:rPr>
              <a:t>тест, диктант  арқылы тақырып меңгеріледі.</a:t>
            </a:r>
            <a:endParaRPr lang="ru-RU" sz="2400" dirty="0">
              <a:latin typeface="Times New Roman" pitchFamily="18" charset="0"/>
              <a:cs typeface="Times New Roman" pitchFamily="18" charset="0"/>
            </a:endParaRPr>
          </a:p>
          <a:p>
            <a:pPr marL="342900" lvl="0" indent="-342900">
              <a:buFont typeface="Wingdings" pitchFamily="2" charset="2"/>
              <a:buChar char="Ø"/>
            </a:pPr>
            <a:r>
              <a:rPr lang="kk-KZ" sz="2400" dirty="0">
                <a:latin typeface="Times New Roman" pitchFamily="18" charset="0"/>
                <a:cs typeface="Times New Roman" pitchFamily="18" charset="0"/>
              </a:rPr>
              <a:t>өзіндік жұмыстар жүргізіледі.</a:t>
            </a:r>
            <a:endParaRPr lang="ru-RU" sz="2400" dirty="0">
              <a:latin typeface="Times New Roman" pitchFamily="18" charset="0"/>
              <a:cs typeface="Times New Roman" pitchFamily="18" charset="0"/>
            </a:endParaRPr>
          </a:p>
          <a:p>
            <a:pPr marL="342900" lvl="0" indent="-342900">
              <a:buFont typeface="Wingdings" pitchFamily="2" charset="2"/>
              <a:buChar char="Ø"/>
            </a:pPr>
            <a:r>
              <a:rPr lang="kk-KZ" sz="2400" dirty="0">
                <a:latin typeface="Times New Roman" pitchFamily="18" charset="0"/>
                <a:cs typeface="Times New Roman" pitchFamily="18" charset="0"/>
              </a:rPr>
              <a:t>бақылау жұмысы алынады.</a:t>
            </a:r>
            <a:endParaRPr lang="ru-RU" sz="2400" dirty="0">
              <a:latin typeface="Times New Roman" pitchFamily="18" charset="0"/>
              <a:cs typeface="Times New Roman" pitchFamily="18" charset="0"/>
            </a:endParaRPr>
          </a:p>
          <a:p>
            <a:pPr marL="342900" lvl="0" indent="-342900">
              <a:buFont typeface="Wingdings" pitchFamily="2" charset="2"/>
              <a:buChar char="Ø"/>
            </a:pPr>
            <a:r>
              <a:rPr lang="kk-KZ" sz="2400" dirty="0">
                <a:latin typeface="Times New Roman" pitchFamily="18" charset="0"/>
                <a:cs typeface="Times New Roman" pitchFamily="18" charset="0"/>
              </a:rPr>
              <a:t>бақылау парағы жасалады.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41008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260648"/>
            <a:ext cx="8568952" cy="5970865"/>
          </a:xfrm>
          <a:prstGeom prst="rect">
            <a:avLst/>
          </a:prstGeom>
        </p:spPr>
        <p:txBody>
          <a:bodyPr wrap="square">
            <a:spAutoFit/>
          </a:bodyPr>
          <a:lstStyle/>
          <a:p>
            <a:r>
              <a:rPr lang="kk-KZ" dirty="0"/>
              <a:t> </a:t>
            </a:r>
            <a:endParaRPr lang="kk-KZ" dirty="0" smtClean="0"/>
          </a:p>
          <a:p>
            <a:pPr algn="ctr"/>
            <a:r>
              <a:rPr lang="kk-KZ" sz="2800" b="1" dirty="0" smtClean="0">
                <a:latin typeface="Times New Roman" pitchFamily="18" charset="0"/>
                <a:cs typeface="Times New Roman" pitchFamily="18" charset="0"/>
              </a:rPr>
              <a:t>Қортынды</a:t>
            </a:r>
            <a:endParaRPr lang="kk-KZ" sz="2800" b="1" dirty="0">
              <a:latin typeface="Times New Roman" pitchFamily="18" charset="0"/>
              <a:cs typeface="Times New Roman" pitchFamily="18" charset="0"/>
            </a:endParaRPr>
          </a:p>
          <a:p>
            <a:pPr algn="just"/>
            <a:r>
              <a:rPr lang="kk-KZ" sz="2800" dirty="0" smtClean="0">
                <a:latin typeface="Times New Roman" pitchFamily="18" charset="0"/>
                <a:cs typeface="Times New Roman" pitchFamily="18" charset="0"/>
              </a:rPr>
              <a:t>Қорыта </a:t>
            </a:r>
            <a:r>
              <a:rPr lang="kk-KZ" sz="2800" dirty="0">
                <a:latin typeface="Times New Roman" pitchFamily="18" charset="0"/>
                <a:cs typeface="Times New Roman" pitchFamily="18" charset="0"/>
              </a:rPr>
              <a:t>келе, деңгейлік тапсырмалар  ауқымы өте </a:t>
            </a:r>
            <a:r>
              <a:rPr lang="kk-KZ" sz="2800" dirty="0" smtClean="0">
                <a:latin typeface="Times New Roman" pitchFamily="18" charset="0"/>
                <a:cs typeface="Times New Roman" pitchFamily="18" charset="0"/>
              </a:rPr>
              <a:t>кең. </a:t>
            </a:r>
            <a:r>
              <a:rPr lang="kk-KZ" sz="2800" dirty="0">
                <a:latin typeface="Times New Roman" pitchFamily="18" charset="0"/>
                <a:cs typeface="Times New Roman" pitchFamily="18" charset="0"/>
              </a:rPr>
              <a:t>Мектеп оқушыларына берілетін тапсырмалар оқушылардың ойлауына әсер етеді. Тасырманы орындау үшін бала жауапты өзі іздестіреді. . Оны шешуде ақыл – ойы дамиды , ойлануына жан – жақты әсер етеді деп түйіндеуге </a:t>
            </a:r>
            <a:r>
              <a:rPr lang="kk-KZ" sz="2800" dirty="0" smtClean="0">
                <a:latin typeface="Times New Roman" pitchFamily="18" charset="0"/>
                <a:cs typeface="Times New Roman" pitchFamily="18" charset="0"/>
              </a:rPr>
              <a:t>болады.</a:t>
            </a:r>
            <a:endParaRPr lang="ru-RU" sz="2800" dirty="0">
              <a:latin typeface="Times New Roman" pitchFamily="18" charset="0"/>
              <a:cs typeface="Times New Roman" pitchFamily="18" charset="0"/>
            </a:endParaRPr>
          </a:p>
          <a:p>
            <a:pPr algn="just"/>
            <a:r>
              <a:rPr lang="kk-KZ" sz="2800" b="1" dirty="0" smtClean="0">
                <a:latin typeface="Times New Roman" pitchFamily="18" charset="0"/>
                <a:cs typeface="Times New Roman" pitchFamily="18" charset="0"/>
              </a:rPr>
              <a:t>Деңгейлеп </a:t>
            </a:r>
            <a:r>
              <a:rPr lang="kk-KZ" sz="2800" b="1" dirty="0">
                <a:latin typeface="Times New Roman" pitchFamily="18" charset="0"/>
                <a:cs typeface="Times New Roman" pitchFamily="18" charset="0"/>
              </a:rPr>
              <a:t>оқыту -   </a:t>
            </a:r>
            <a:r>
              <a:rPr lang="kk-KZ" sz="2800" dirty="0">
                <a:latin typeface="Times New Roman" pitchFamily="18" charset="0"/>
                <a:cs typeface="Times New Roman" pitchFamily="18" charset="0"/>
              </a:rPr>
              <a:t>оқылатын ақпараттың азаюы арқылы емес, оқушыларға қойылатын талаптардың әртүрлілігі арқылы жүзеге асырылады. Қазіргі  заман талабы әр оқушының сабақ кезінде  жаңа білім қосып қана қоймай, соны игеріп , ізденіп, талап – пікір таластыру деңгейіне жету мақсатын көздейді.</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1446699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692696"/>
            <a:ext cx="7488832" cy="3785652"/>
          </a:xfrm>
          <a:prstGeom prst="rect">
            <a:avLst/>
          </a:prstGeom>
        </p:spPr>
        <p:txBody>
          <a:bodyPr wrap="square">
            <a:spAutoFit/>
          </a:bodyPr>
          <a:lstStyle/>
          <a:p>
            <a:r>
              <a:rPr lang="ru-RU" sz="2400" b="1" dirty="0" err="1">
                <a:latin typeface="Times New Roman" pitchFamily="18" charset="0"/>
                <a:cs typeface="Times New Roman" pitchFamily="18" charset="0"/>
              </a:rPr>
              <a:t>Жоспары</a:t>
            </a:r>
            <a:r>
              <a:rPr lang="ru-RU" sz="2400" b="1" dirty="0">
                <a:latin typeface="Times New Roman" pitchFamily="18" charset="0"/>
                <a:cs typeface="Times New Roman" pitchFamily="18" charset="0"/>
              </a:rPr>
              <a:t>:</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1</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Саралап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деңгейлеп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оқыту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технологиясының</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мазмұны</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2</a:t>
            </a: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Деңгейлеп </a:t>
            </a:r>
            <a:r>
              <a:rPr lang="ru-RU" sz="2400" dirty="0" err="1">
                <a:latin typeface="Times New Roman" pitchFamily="18" charset="0"/>
                <a:cs typeface="Times New Roman" pitchFamily="18" charset="0"/>
              </a:rPr>
              <a:t>оқыту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технологиясының</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мақсаты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міндеті</a:t>
            </a:r>
            <a:endParaRPr lang="ru-RU" sz="2400" dirty="0" smtClean="0">
              <a:latin typeface="Times New Roman" pitchFamily="18" charset="0"/>
              <a:cs typeface="Times New Roman" pitchFamily="18" charset="0"/>
            </a:endParaRPr>
          </a:p>
          <a:p>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en-US" sz="2400" dirty="0" smtClean="0">
                <a:latin typeface="Times New Roman" pitchFamily="18" charset="0"/>
                <a:cs typeface="Times New Roman" pitchFamily="18" charset="0"/>
              </a:rPr>
              <a:t>3</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Деңгейлеп - </a:t>
            </a:r>
            <a:r>
              <a:rPr lang="ru-RU" sz="2400" dirty="0" err="1">
                <a:latin typeface="Times New Roman" pitchFamily="18" charset="0"/>
                <a:cs typeface="Times New Roman" pitchFamily="18" charset="0"/>
              </a:rPr>
              <a:t>саралап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оқыту технологиясының </a:t>
            </a:r>
            <a:r>
              <a:rPr lang="ru-RU" sz="2400" dirty="0" err="1" smtClean="0">
                <a:latin typeface="Times New Roman" pitchFamily="18" charset="0"/>
                <a:cs typeface="Times New Roman" pitchFamily="18" charset="0"/>
              </a:rPr>
              <a:t>тиімділігі</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err="1" smtClean="0">
                <a:latin typeface="Times New Roman" pitchFamily="18" charset="0"/>
                <a:cs typeface="Times New Roman" pitchFamily="18" charset="0"/>
              </a:rPr>
              <a:t>Қорытынды</a:t>
            </a:r>
            <a:endParaRPr lang="ru-RU" sz="2400" dirty="0" smtClean="0">
              <a:latin typeface="Times New Roman" pitchFamily="18" charset="0"/>
              <a:cs typeface="Times New Roman" pitchFamily="18" charset="0"/>
            </a:endParaRPr>
          </a:p>
          <a:p>
            <a:r>
              <a:rPr lang="kk-KZ" sz="2400" dirty="0">
                <a:latin typeface="Times New Roman" pitchFamily="18" charset="0"/>
                <a:cs typeface="Times New Roman" pitchFamily="18" charset="0"/>
              </a:rPr>
              <a:t>Пайдаланылған әдебиеттер тізімі</a:t>
            </a:r>
            <a:endParaRPr lang="ru-RU"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353490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pSp>
        <p:nvGrpSpPr>
          <p:cNvPr id="5" name="Group 1"/>
          <p:cNvGrpSpPr>
            <a:grpSpLocks noChangeAspect="1"/>
          </p:cNvGrpSpPr>
          <p:nvPr/>
        </p:nvGrpSpPr>
        <p:grpSpPr bwMode="auto">
          <a:xfrm>
            <a:off x="152400" y="1810797"/>
            <a:ext cx="8668072" cy="5047203"/>
            <a:chOff x="2281" y="2745"/>
            <a:chExt cx="7059" cy="4041"/>
          </a:xfrm>
        </p:grpSpPr>
        <p:sp>
          <p:nvSpPr>
            <p:cNvPr id="6" name="AutoShape 14"/>
            <p:cNvSpPr>
              <a:spLocks noChangeAspect="1" noChangeArrowheads="1" noTextEdit="1"/>
            </p:cNvSpPr>
            <p:nvPr/>
          </p:nvSpPr>
          <p:spPr bwMode="auto">
            <a:xfrm>
              <a:off x="2281" y="2745"/>
              <a:ext cx="7059" cy="404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Rectangle 13"/>
            <p:cNvSpPr>
              <a:spLocks noChangeArrowheads="1"/>
            </p:cNvSpPr>
            <p:nvPr/>
          </p:nvSpPr>
          <p:spPr bwMode="auto">
            <a:xfrm>
              <a:off x="2281" y="2855"/>
              <a:ext cx="2824" cy="5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Меңгерілген білімді  </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қайталау , пысықтау</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2"/>
            <p:cNvSpPr>
              <a:spLocks noChangeArrowheads="1"/>
            </p:cNvSpPr>
            <p:nvPr/>
          </p:nvSpPr>
          <p:spPr bwMode="auto">
            <a:xfrm>
              <a:off x="6375" y="5950"/>
              <a:ext cx="2965" cy="5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Реферат, баяндама , тезис , конспект.</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11"/>
            <p:cNvSpPr>
              <a:spLocks noChangeArrowheads="1"/>
            </p:cNvSpPr>
            <p:nvPr/>
          </p:nvSpPr>
          <p:spPr bwMode="auto">
            <a:xfrm>
              <a:off x="6375" y="4835"/>
              <a:ext cx="2965" cy="5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Диограмма , тірек сызбалар , сызу , ой қорыту</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Rectangle 10"/>
            <p:cNvSpPr>
              <a:spLocks noChangeArrowheads="1"/>
            </p:cNvSpPr>
            <p:nvPr/>
          </p:nvSpPr>
          <p:spPr bwMode="auto">
            <a:xfrm>
              <a:off x="6375" y="3581"/>
              <a:ext cx="2965" cy="111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Сөзжұмбақтар, </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сөз өрім (кросворд),</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тумасөз (метограмма)</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өзгерпе сөз (анаграмма)</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Rectangle 9"/>
            <p:cNvSpPr>
              <a:spLocks noChangeArrowheads="1"/>
            </p:cNvSpPr>
            <p:nvPr/>
          </p:nvSpPr>
          <p:spPr bwMode="auto">
            <a:xfrm>
              <a:off x="6375" y="2884"/>
              <a:ext cx="2965" cy="5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Тақырыптың өмірмен байланыстылығы</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Rectangle 8"/>
            <p:cNvSpPr>
              <a:spLocks noChangeArrowheads="1"/>
            </p:cNvSpPr>
            <p:nvPr/>
          </p:nvSpPr>
          <p:spPr bwMode="auto">
            <a:xfrm>
              <a:off x="2281" y="3581"/>
              <a:ext cx="2824" cy="8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Тұлғаның ойлау қабілетін дамытатын танымдық ойындар</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Rectangle 7"/>
            <p:cNvSpPr>
              <a:spLocks noChangeArrowheads="1"/>
            </p:cNvSpPr>
            <p:nvPr/>
          </p:nvSpPr>
          <p:spPr bwMode="auto">
            <a:xfrm>
              <a:off x="2281" y="4696"/>
              <a:ext cx="2824" cy="8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Танымдық қабілетін дамытатын ойын элементтері</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Rectangle 6"/>
            <p:cNvSpPr>
              <a:spLocks noChangeArrowheads="1"/>
            </p:cNvSpPr>
            <p:nvPr/>
          </p:nvSpPr>
          <p:spPr bwMode="auto">
            <a:xfrm>
              <a:off x="2281" y="5811"/>
              <a:ext cx="2824" cy="8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Ұғым, түсінік, қиял ой еңбегіне негізделген өзіндік жұмыс</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5" name="Line 5"/>
            <p:cNvSpPr>
              <a:spLocks noChangeShapeType="1"/>
            </p:cNvSpPr>
            <p:nvPr/>
          </p:nvSpPr>
          <p:spPr bwMode="auto">
            <a:xfrm>
              <a:off x="5105" y="3163"/>
              <a:ext cx="127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Line 4"/>
            <p:cNvSpPr>
              <a:spLocks noChangeShapeType="1"/>
            </p:cNvSpPr>
            <p:nvPr/>
          </p:nvSpPr>
          <p:spPr bwMode="auto">
            <a:xfrm>
              <a:off x="5105" y="3999"/>
              <a:ext cx="127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Line 3"/>
            <p:cNvSpPr>
              <a:spLocks noChangeShapeType="1"/>
            </p:cNvSpPr>
            <p:nvPr/>
          </p:nvSpPr>
          <p:spPr bwMode="auto">
            <a:xfrm>
              <a:off x="5105" y="5114"/>
              <a:ext cx="127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Line 2"/>
            <p:cNvSpPr>
              <a:spLocks noChangeShapeType="1"/>
            </p:cNvSpPr>
            <p:nvPr/>
          </p:nvSpPr>
          <p:spPr bwMode="auto">
            <a:xfrm>
              <a:off x="4822" y="6238"/>
              <a:ext cx="1553"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19" name="Прямоугольник 18"/>
          <p:cNvSpPr/>
          <p:nvPr/>
        </p:nvSpPr>
        <p:spPr>
          <a:xfrm>
            <a:off x="498681" y="381000"/>
            <a:ext cx="7801141" cy="1200329"/>
          </a:xfrm>
          <a:prstGeom prst="rect">
            <a:avLst/>
          </a:prstGeom>
        </p:spPr>
        <p:txBody>
          <a:bodyPr wrap="square">
            <a:spAutoFit/>
          </a:bodyPr>
          <a:lstStyle/>
          <a:p>
            <a:pPr algn="ctr"/>
            <a:r>
              <a:rPr lang="kk-KZ" sz="2400" b="1" dirty="0">
                <a:latin typeface="Times New Roman" pitchFamily="18" charset="0"/>
                <a:cs typeface="Times New Roman" pitchFamily="18" charset="0"/>
              </a:rPr>
              <a:t>Ж. Қараевтың деңгейлеп оқыту технологиясы бойыша  деңгейлік тапсырмалар дайындауға қойылатын талаптар</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305088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764704"/>
            <a:ext cx="8496944" cy="4154984"/>
          </a:xfrm>
          <a:prstGeom prst="rect">
            <a:avLst/>
          </a:prstGeom>
        </p:spPr>
        <p:txBody>
          <a:bodyPr wrap="square">
            <a:spAutoFit/>
          </a:bodyPr>
          <a:lstStyle/>
          <a:p>
            <a:pPr algn="ctr"/>
            <a:r>
              <a:rPr lang="kk-KZ" sz="2400" b="1" dirty="0" smtClean="0">
                <a:latin typeface="Times New Roman" pitchFamily="18" charset="0"/>
                <a:cs typeface="Times New Roman" pitchFamily="18" charset="0"/>
              </a:rPr>
              <a:t>Пайдаланылған </a:t>
            </a:r>
            <a:r>
              <a:rPr lang="kk-KZ" sz="2400" b="1" dirty="0">
                <a:latin typeface="Times New Roman" pitchFamily="18" charset="0"/>
                <a:cs typeface="Times New Roman" pitchFamily="18" charset="0"/>
              </a:rPr>
              <a:t>әдебиеттер тізімі</a:t>
            </a:r>
            <a:endParaRPr lang="kk-KZ" sz="2400" dirty="0" smtClean="0">
              <a:latin typeface="Times New Roman" pitchFamily="18" charset="0"/>
              <a:cs typeface="Times New Roman" pitchFamily="18" charset="0"/>
            </a:endParaRPr>
          </a:p>
          <a:p>
            <a:pPr marL="457200" indent="-457200">
              <a:buFont typeface="+mj-lt"/>
              <a:buAutoNum type="arabicPeriod"/>
            </a:pPr>
            <a:r>
              <a:rPr lang="kk-KZ" sz="2400" dirty="0" smtClean="0">
                <a:latin typeface="Times New Roman" pitchFamily="18" charset="0"/>
                <a:cs typeface="Times New Roman" pitchFamily="18" charset="0"/>
              </a:rPr>
              <a:t>Бұзаубақова </a:t>
            </a:r>
            <a:r>
              <a:rPr lang="kk-KZ" sz="2400" dirty="0">
                <a:latin typeface="Times New Roman" pitchFamily="18" charset="0"/>
                <a:cs typeface="Times New Roman" pitchFamily="18" charset="0"/>
              </a:rPr>
              <a:t>К.Ж. Жаңа педагогикалық технология . Тараз : ТарМу , </a:t>
            </a:r>
            <a:r>
              <a:rPr lang="kk-KZ" sz="2400" dirty="0" smtClean="0">
                <a:latin typeface="Times New Roman" pitchFamily="18" charset="0"/>
                <a:cs typeface="Times New Roman" pitchFamily="18" charset="0"/>
              </a:rPr>
              <a:t>2003</a:t>
            </a:r>
          </a:p>
          <a:p>
            <a:pPr marL="457200" indent="-457200">
              <a:buFont typeface="+mj-lt"/>
              <a:buAutoNum type="arabicPeriod"/>
            </a:pPr>
            <a:r>
              <a:rPr lang="kk-KZ" sz="2400" dirty="0">
                <a:latin typeface="Times New Roman" pitchFamily="18" charset="0"/>
                <a:cs typeface="Times New Roman" pitchFamily="18" charset="0"/>
              </a:rPr>
              <a:t>Кобдикова Ж.У.Оқыту </a:t>
            </a:r>
            <a:r>
              <a:rPr lang="kk-KZ" sz="2400" dirty="0" smtClean="0">
                <a:latin typeface="Times New Roman" pitchFamily="18" charset="0"/>
                <a:cs typeface="Times New Roman" pitchFamily="18" charset="0"/>
              </a:rPr>
              <a:t>процесін технологияландыру.Алматы</a:t>
            </a:r>
            <a:r>
              <a:rPr lang="kk-KZ"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2000</a:t>
            </a:r>
          </a:p>
          <a:p>
            <a:pPr marL="457200" indent="-457200">
              <a:buFont typeface="+mj-lt"/>
              <a:buAutoNum type="arabicPeriod"/>
            </a:pPr>
            <a:r>
              <a:rPr lang="kk-KZ" sz="2400" dirty="0">
                <a:latin typeface="Times New Roman" pitchFamily="18" charset="0"/>
                <a:cs typeface="Times New Roman" pitchFamily="18" charset="0"/>
              </a:rPr>
              <a:t>Баймаханова С. Деңгейлеп саралап оқыту. //Қазақстан мектебі</a:t>
            </a:r>
            <a:r>
              <a:rPr lang="kk-KZ"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a:t>
            </a:r>
            <a:r>
              <a:rPr lang="kk-KZ" sz="2400" dirty="0">
                <a:latin typeface="Times New Roman" pitchFamily="18" charset="0"/>
                <a:cs typeface="Times New Roman" pitchFamily="18" charset="0"/>
              </a:rPr>
              <a:t>10, </a:t>
            </a:r>
            <a:r>
              <a:rPr lang="kk-KZ" sz="2400" dirty="0" smtClean="0">
                <a:latin typeface="Times New Roman" pitchFamily="18" charset="0"/>
                <a:cs typeface="Times New Roman" pitchFamily="18" charset="0"/>
              </a:rPr>
              <a:t>2004</a:t>
            </a:r>
          </a:p>
          <a:p>
            <a:pPr marL="457200" indent="-457200">
              <a:buFont typeface="+mj-lt"/>
              <a:buAutoNum type="arabicPeriod"/>
            </a:pPr>
            <a:r>
              <a:rPr lang="kk-KZ" sz="2400" dirty="0">
                <a:latin typeface="Times New Roman" pitchFamily="18" charset="0"/>
                <a:cs typeface="Times New Roman" pitchFamily="18" charset="0"/>
              </a:rPr>
              <a:t>Кемелжанова М. Деңгейлеп оқыту . //Бастауыш мектеп </a:t>
            </a:r>
            <a:r>
              <a:rPr lang="kk-KZ"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№9 2005</a:t>
            </a:r>
          </a:p>
          <a:p>
            <a:pPr marL="457200" indent="-457200">
              <a:buFont typeface="+mj-lt"/>
              <a:buAutoNum type="arabicPeriod"/>
            </a:pPr>
            <a:r>
              <a:rPr lang="kk-KZ" sz="2400" dirty="0">
                <a:latin typeface="Times New Roman" pitchFamily="18" charset="0"/>
                <a:cs typeface="Times New Roman" pitchFamily="18" charset="0"/>
              </a:rPr>
              <a:t>Мұхитанова С. Деңгейлеп оқыту тәсілімен // Қазақстан мектебі </a:t>
            </a:r>
            <a:r>
              <a:rPr lang="kk-KZ"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kk-KZ" sz="2400" dirty="0" smtClean="0">
                <a:latin typeface="Times New Roman" pitchFamily="18" charset="0"/>
                <a:cs typeface="Times New Roman" pitchFamily="18" charset="0"/>
              </a:rPr>
              <a:t>№ </a:t>
            </a:r>
            <a:r>
              <a:rPr lang="kk-KZ" sz="2400" dirty="0">
                <a:latin typeface="Times New Roman" pitchFamily="18" charset="0"/>
                <a:cs typeface="Times New Roman" pitchFamily="18" charset="0"/>
              </a:rPr>
              <a:t>12,  2004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27668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476673"/>
            <a:ext cx="8496944" cy="5693866"/>
          </a:xfrm>
          <a:prstGeom prst="rect">
            <a:avLst/>
          </a:prstGeom>
        </p:spPr>
        <p:txBody>
          <a:bodyPr wrap="square">
            <a:spAutoFit/>
          </a:bodyPr>
          <a:lstStyle/>
          <a:p>
            <a:pPr algn="just"/>
            <a:r>
              <a:rPr lang="ru-RU" sz="2800" dirty="0">
                <a:latin typeface="Times New Roman" pitchFamily="18" charset="0"/>
                <a:cs typeface="Times New Roman" pitchFamily="18" charset="0"/>
              </a:rPr>
              <a:t>«Келер </a:t>
            </a:r>
            <a:r>
              <a:rPr lang="ru-RU" sz="2800" dirty="0" err="1">
                <a:latin typeface="Times New Roman" pitchFamily="18" charset="0"/>
                <a:cs typeface="Times New Roman" pitchFamily="18" charset="0"/>
              </a:rPr>
              <a:t>ұрпақ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алдында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зор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жауапкершілік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жүгін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арқалап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келеміз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деген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Елбасы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Н.Ә.Назарбаевтың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сөзі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ұстаз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қауымына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үлкен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тапсырыстарды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артып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отыр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Еліміздің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болашағы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көркейіп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өркениетті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елдер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қатарына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қосылуы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бүгінгі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ұрпақ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бейнесімен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көрінеді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Дүниежүзілік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озық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тәжірибелерге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сүйеніп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жаңа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типті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оқыту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яғни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баланың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табиғи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қабілетін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дамыту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үшін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қолайлы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жағдайлар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жасай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отырып</a:t>
            </a:r>
            <a:r>
              <a:rPr lang="ru-RU" sz="2800" dirty="0">
                <a:latin typeface="Times New Roman" pitchFamily="18" charset="0"/>
                <a:cs typeface="Times New Roman" pitchFamily="18" charset="0"/>
              </a:rPr>
              <a:t>, оны </a:t>
            </a:r>
            <a:r>
              <a:rPr lang="ru-RU" sz="2800" dirty="0" err="1">
                <a:latin typeface="Times New Roman" pitchFamily="18" charset="0"/>
                <a:cs typeface="Times New Roman" pitchFamily="18" charset="0"/>
              </a:rPr>
              <a:t>жан-жақты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дамыту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керек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Қазіргі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беру </a:t>
            </a:r>
            <a:r>
              <a:rPr lang="ru-RU" sz="2800" dirty="0" err="1">
                <a:latin typeface="Times New Roman" pitchFamily="18" charset="0"/>
                <a:cs typeface="Times New Roman" pitchFamily="18" charset="0"/>
              </a:rPr>
              <a:t>мазмұны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жаңарып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жаңа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көзқарас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пайда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болып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оқытудың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жаңа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технологиясы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өмірге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келді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Яғни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педагогикалық</a:t>
            </a:r>
            <a:r>
              <a:rPr lang="ru-RU" sz="2800" dirty="0">
                <a:latin typeface="Times New Roman" pitchFamily="18" charset="0"/>
                <a:cs typeface="Times New Roman" pitchFamily="18" charset="0"/>
              </a:rPr>
              <a:t> технология </a:t>
            </a:r>
            <a:r>
              <a:rPr lang="ru-RU" sz="2800" dirty="0" err="1">
                <a:latin typeface="Times New Roman" pitchFamily="18" charset="0"/>
                <a:cs typeface="Times New Roman" pitchFamily="18" charset="0"/>
              </a:rPr>
              <a:t>ұғымы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іс-әрекетімізге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кеңінен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еніп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қолданылуда</a:t>
            </a:r>
            <a:r>
              <a:rPr lang="ru-RU" sz="2800" dirty="0">
                <a:latin typeface="Times New Roman" pitchFamily="18" charset="0"/>
                <a:cs typeface="Times New Roman" pitchFamily="18" charset="0"/>
              </a:rPr>
              <a:t>.</a:t>
            </a:r>
          </a:p>
        </p:txBody>
      </p:sp>
    </p:spTree>
    <p:extLst>
      <p:ext uri="{BB962C8B-B14F-4D97-AF65-F5344CB8AC3E}">
        <p14:creationId xmlns:p14="http://schemas.microsoft.com/office/powerpoint/2010/main" xmlns="" val="827392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3"/>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pSp>
        <p:nvGrpSpPr>
          <p:cNvPr id="5" name="Group 1"/>
          <p:cNvGrpSpPr>
            <a:grpSpLocks noChangeAspect="1"/>
          </p:cNvGrpSpPr>
          <p:nvPr/>
        </p:nvGrpSpPr>
        <p:grpSpPr bwMode="auto">
          <a:xfrm>
            <a:off x="152400" y="152400"/>
            <a:ext cx="8991599" cy="6588968"/>
            <a:chOff x="2857" y="1680"/>
            <a:chExt cx="6636" cy="6548"/>
          </a:xfrm>
        </p:grpSpPr>
        <p:sp>
          <p:nvSpPr>
            <p:cNvPr id="6" name="AutoShape 32"/>
            <p:cNvSpPr>
              <a:spLocks noChangeAspect="1" noChangeArrowheads="1"/>
            </p:cNvSpPr>
            <p:nvPr/>
          </p:nvSpPr>
          <p:spPr bwMode="auto">
            <a:xfrm>
              <a:off x="2857" y="1680"/>
              <a:ext cx="6636" cy="6548"/>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Rectangle 31"/>
            <p:cNvSpPr>
              <a:spLocks noChangeArrowheads="1"/>
            </p:cNvSpPr>
            <p:nvPr/>
          </p:nvSpPr>
          <p:spPr bwMode="auto">
            <a:xfrm>
              <a:off x="4410" y="1680"/>
              <a:ext cx="3811" cy="5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Деңгейлеп оқыту технологиясы</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30"/>
            <p:cNvSpPr>
              <a:spLocks noChangeArrowheads="1"/>
            </p:cNvSpPr>
            <p:nvPr/>
          </p:nvSpPr>
          <p:spPr bwMode="auto">
            <a:xfrm>
              <a:off x="3196" y="2794"/>
              <a:ext cx="1913" cy="55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В.П. Беспалько</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29"/>
            <p:cNvSpPr>
              <a:spLocks noChangeArrowheads="1"/>
            </p:cNvSpPr>
            <p:nvPr/>
          </p:nvSpPr>
          <p:spPr bwMode="auto">
            <a:xfrm>
              <a:off x="4692" y="3909"/>
              <a:ext cx="3034" cy="104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Деңгейлік</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тапсырмаларға </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қойылатын талаптар</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Rectangle 28"/>
            <p:cNvSpPr>
              <a:spLocks noChangeArrowheads="1"/>
            </p:cNvSpPr>
            <p:nvPr/>
          </p:nvSpPr>
          <p:spPr bwMode="auto">
            <a:xfrm>
              <a:off x="7234" y="2794"/>
              <a:ext cx="1693" cy="55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Ж.А.Қараев</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Line 27"/>
            <p:cNvSpPr>
              <a:spLocks noChangeShapeType="1"/>
            </p:cNvSpPr>
            <p:nvPr/>
          </p:nvSpPr>
          <p:spPr bwMode="auto">
            <a:xfrm flipH="1">
              <a:off x="4692" y="2237"/>
              <a:ext cx="1695" cy="557"/>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26"/>
            <p:cNvSpPr>
              <a:spLocks noChangeShapeType="1"/>
            </p:cNvSpPr>
            <p:nvPr/>
          </p:nvSpPr>
          <p:spPr bwMode="auto">
            <a:xfrm>
              <a:off x="6387" y="2237"/>
              <a:ext cx="1976" cy="557"/>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Line 25"/>
            <p:cNvSpPr>
              <a:spLocks noChangeShapeType="1"/>
            </p:cNvSpPr>
            <p:nvPr/>
          </p:nvSpPr>
          <p:spPr bwMode="auto">
            <a:xfrm flipH="1" flipV="1">
              <a:off x="4692" y="3352"/>
              <a:ext cx="1553" cy="557"/>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Line 24"/>
            <p:cNvSpPr>
              <a:spLocks noChangeShapeType="1"/>
            </p:cNvSpPr>
            <p:nvPr/>
          </p:nvSpPr>
          <p:spPr bwMode="auto">
            <a:xfrm flipV="1">
              <a:off x="6245" y="3352"/>
              <a:ext cx="1977" cy="557"/>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Rectangle 23"/>
            <p:cNvSpPr>
              <a:spLocks noChangeArrowheads="1"/>
            </p:cNvSpPr>
            <p:nvPr/>
          </p:nvSpPr>
          <p:spPr bwMode="auto">
            <a:xfrm>
              <a:off x="3281" y="5163"/>
              <a:ext cx="2400" cy="55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«Міндетті», «Оқушылық»</a:t>
              </a:r>
              <a:endParaRPr kumimoji="0" lang="kk-KZ"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6" name="Rectangle 22"/>
            <p:cNvSpPr>
              <a:spLocks noChangeArrowheads="1"/>
            </p:cNvSpPr>
            <p:nvPr/>
          </p:nvSpPr>
          <p:spPr bwMode="auto">
            <a:xfrm>
              <a:off x="3281" y="5999"/>
              <a:ext cx="2398" cy="55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Алгоритмдік</a:t>
              </a:r>
              <a:endParaRPr kumimoji="0" lang="kk-KZ"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7" name="Rectangle 21"/>
            <p:cNvSpPr>
              <a:spLocks noChangeArrowheads="1"/>
            </p:cNvSpPr>
            <p:nvPr/>
          </p:nvSpPr>
          <p:spPr bwMode="auto">
            <a:xfrm>
              <a:off x="6810" y="6696"/>
              <a:ext cx="2497" cy="6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Танымдық іздену.</a:t>
              </a:r>
              <a:endParaRPr kumimoji="0" lang="kk-KZ"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(эвристикалық)</a:t>
              </a:r>
              <a:endParaRPr kumimoji="0" lang="kk-KZ"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8" name="Rectangle 20"/>
            <p:cNvSpPr>
              <a:spLocks noChangeArrowheads="1"/>
            </p:cNvSpPr>
            <p:nvPr/>
          </p:nvSpPr>
          <p:spPr bwMode="auto">
            <a:xfrm>
              <a:off x="6810" y="5999"/>
              <a:ext cx="2497" cy="5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Ойлау қабілетін жетілдіру</a:t>
              </a:r>
              <a:endParaRPr kumimoji="0" lang="kk-KZ"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 name="Rectangle 19"/>
            <p:cNvSpPr>
              <a:spLocks noChangeArrowheads="1"/>
            </p:cNvSpPr>
            <p:nvPr/>
          </p:nvSpPr>
          <p:spPr bwMode="auto">
            <a:xfrm>
              <a:off x="6810" y="5163"/>
              <a:ext cx="2497" cy="70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Жаңа өтілген тақырыпты </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қайталап, пысықтау </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 name="Rectangle 18"/>
            <p:cNvSpPr>
              <a:spLocks noChangeArrowheads="1"/>
            </p:cNvSpPr>
            <p:nvPr/>
          </p:nvSpPr>
          <p:spPr bwMode="auto">
            <a:xfrm>
              <a:off x="3281" y="7393"/>
              <a:ext cx="2398" cy="55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Шығармашылық</a:t>
              </a:r>
              <a:endParaRPr kumimoji="0" lang="kk-KZ"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1" name="Rectangle 17"/>
            <p:cNvSpPr>
              <a:spLocks noChangeArrowheads="1"/>
            </p:cNvSpPr>
            <p:nvPr/>
          </p:nvSpPr>
          <p:spPr bwMode="auto">
            <a:xfrm>
              <a:off x="3281" y="6696"/>
              <a:ext cx="2399" cy="55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Эвристикалық</a:t>
              </a:r>
              <a:endParaRPr kumimoji="0" lang="kk-KZ"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2" name="Rectangle 16"/>
            <p:cNvSpPr>
              <a:spLocks noChangeArrowheads="1"/>
            </p:cNvSpPr>
            <p:nvPr/>
          </p:nvSpPr>
          <p:spPr bwMode="auto">
            <a:xfrm>
              <a:off x="6810" y="7584"/>
              <a:ext cx="2497" cy="6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Ұғым, түсінік , қиялын</a:t>
              </a:r>
              <a:endParaRPr kumimoji="0" lang="kk-KZ" sz="20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Тәжірибеде қолдану</a:t>
              </a:r>
              <a:endParaRPr kumimoji="0" lang="kk-KZ" sz="20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3" name="Line 15"/>
            <p:cNvSpPr>
              <a:spLocks noChangeShapeType="1"/>
            </p:cNvSpPr>
            <p:nvPr/>
          </p:nvSpPr>
          <p:spPr bwMode="auto">
            <a:xfrm>
              <a:off x="6104" y="4954"/>
              <a:ext cx="1" cy="2717"/>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 name="Line 14"/>
            <p:cNvSpPr>
              <a:spLocks noChangeShapeType="1"/>
            </p:cNvSpPr>
            <p:nvPr/>
          </p:nvSpPr>
          <p:spPr bwMode="auto">
            <a:xfrm flipH="1">
              <a:off x="6387" y="4954"/>
              <a:ext cx="1" cy="2717"/>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Line 13"/>
            <p:cNvSpPr>
              <a:spLocks noChangeShapeType="1"/>
            </p:cNvSpPr>
            <p:nvPr/>
          </p:nvSpPr>
          <p:spPr bwMode="auto">
            <a:xfrm>
              <a:off x="6387" y="5442"/>
              <a:ext cx="282"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 name="Line 12"/>
            <p:cNvSpPr>
              <a:spLocks noChangeShapeType="1"/>
            </p:cNvSpPr>
            <p:nvPr/>
          </p:nvSpPr>
          <p:spPr bwMode="auto">
            <a:xfrm>
              <a:off x="7726" y="6694"/>
              <a:ext cx="282"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7" name="Line 11"/>
            <p:cNvSpPr>
              <a:spLocks noChangeShapeType="1"/>
            </p:cNvSpPr>
            <p:nvPr/>
          </p:nvSpPr>
          <p:spPr bwMode="auto">
            <a:xfrm>
              <a:off x="6387" y="6278"/>
              <a:ext cx="282"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 name="Line 10"/>
            <p:cNvSpPr>
              <a:spLocks noChangeShapeType="1"/>
            </p:cNvSpPr>
            <p:nvPr/>
          </p:nvSpPr>
          <p:spPr bwMode="auto">
            <a:xfrm>
              <a:off x="6387" y="7671"/>
              <a:ext cx="423"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 name="Line 9"/>
            <p:cNvSpPr>
              <a:spLocks noChangeShapeType="1"/>
            </p:cNvSpPr>
            <p:nvPr/>
          </p:nvSpPr>
          <p:spPr bwMode="auto">
            <a:xfrm>
              <a:off x="6387" y="6975"/>
              <a:ext cx="282"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Line 8"/>
            <p:cNvSpPr>
              <a:spLocks noChangeShapeType="1"/>
            </p:cNvSpPr>
            <p:nvPr/>
          </p:nvSpPr>
          <p:spPr bwMode="auto">
            <a:xfrm flipH="1">
              <a:off x="5822" y="5442"/>
              <a:ext cx="282"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Line 7"/>
            <p:cNvSpPr>
              <a:spLocks noChangeShapeType="1"/>
            </p:cNvSpPr>
            <p:nvPr/>
          </p:nvSpPr>
          <p:spPr bwMode="auto">
            <a:xfrm>
              <a:off x="5963" y="6278"/>
              <a:ext cx="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2" name="Line 6"/>
            <p:cNvSpPr>
              <a:spLocks noChangeShapeType="1"/>
            </p:cNvSpPr>
            <p:nvPr/>
          </p:nvSpPr>
          <p:spPr bwMode="auto">
            <a:xfrm flipH="1">
              <a:off x="5822" y="6278"/>
              <a:ext cx="282"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3" name="Line 5"/>
            <p:cNvSpPr>
              <a:spLocks noChangeShapeType="1"/>
            </p:cNvSpPr>
            <p:nvPr/>
          </p:nvSpPr>
          <p:spPr bwMode="auto">
            <a:xfrm flipH="1">
              <a:off x="5822" y="6975"/>
              <a:ext cx="282"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4" name="Line 4"/>
            <p:cNvSpPr>
              <a:spLocks noChangeShapeType="1"/>
            </p:cNvSpPr>
            <p:nvPr/>
          </p:nvSpPr>
          <p:spPr bwMode="auto">
            <a:xfrm>
              <a:off x="5963" y="7671"/>
              <a:ext cx="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5" name="Line 3"/>
            <p:cNvSpPr>
              <a:spLocks noChangeShapeType="1"/>
            </p:cNvSpPr>
            <p:nvPr/>
          </p:nvSpPr>
          <p:spPr bwMode="auto">
            <a:xfrm>
              <a:off x="5963" y="7671"/>
              <a:ext cx="0" cy="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6" name="Line 2"/>
            <p:cNvSpPr>
              <a:spLocks noChangeShapeType="1"/>
            </p:cNvSpPr>
            <p:nvPr/>
          </p:nvSpPr>
          <p:spPr bwMode="auto">
            <a:xfrm flipH="1">
              <a:off x="5681" y="7671"/>
              <a:ext cx="423" cy="1"/>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ru-RU"/>
            </a:p>
          </p:txBody>
        </p:sp>
      </p:grpSp>
    </p:spTree>
    <p:extLst>
      <p:ext uri="{BB962C8B-B14F-4D97-AF65-F5344CB8AC3E}">
        <p14:creationId xmlns:p14="http://schemas.microsoft.com/office/powerpoint/2010/main" xmlns="" val="1427121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188640"/>
            <a:ext cx="8568952" cy="6555641"/>
          </a:xfrm>
          <a:prstGeom prst="rect">
            <a:avLst/>
          </a:prstGeom>
        </p:spPr>
        <p:txBody>
          <a:bodyPr wrap="square">
            <a:spAutoFit/>
          </a:bodyPr>
          <a:lstStyle/>
          <a:p>
            <a:pPr indent="457200" algn="just"/>
            <a:r>
              <a:rPr lang="en-US"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Деңгейлеп </a:t>
            </a:r>
            <a:r>
              <a:rPr lang="ru-RU" sz="2800" dirty="0" err="1">
                <a:latin typeface="Times New Roman" pitchFamily="18" charset="0"/>
                <a:cs typeface="Times New Roman" pitchFamily="18" charset="0"/>
              </a:rPr>
              <a:t>саралап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оқыту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технологиясы</a:t>
            </a:r>
            <a:r>
              <a:rPr lang="ru-RU" sz="2800" dirty="0">
                <a:latin typeface="Times New Roman" pitchFamily="18" charset="0"/>
                <a:cs typeface="Times New Roman" pitchFamily="18" charset="0"/>
              </a:rPr>
              <a:t> 1998 </a:t>
            </a:r>
            <a:r>
              <a:rPr lang="ru-RU" sz="2800" dirty="0" err="1">
                <a:latin typeface="Times New Roman" pitchFamily="18" charset="0"/>
                <a:cs typeface="Times New Roman" pitchFamily="18" charset="0"/>
              </a:rPr>
              <a:t>оқу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жылынан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бастап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мектептің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барлық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сатысына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барлық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пәндерге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еніп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үрдісін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жандандыруға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үлкен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үлес</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қосып</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келеді</a:t>
            </a:r>
            <a:r>
              <a:rPr lang="ru-RU"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indent="457200" algn="just"/>
            <a:r>
              <a:rPr lang="ru-RU" sz="2800" dirty="0" smtClean="0">
                <a:latin typeface="Times New Roman" pitchFamily="18" charset="0"/>
                <a:cs typeface="Times New Roman" pitchFamily="18" charset="0"/>
              </a:rPr>
              <a:t>Профессор </a:t>
            </a:r>
            <a:r>
              <a:rPr lang="ru-RU" sz="2800" dirty="0">
                <a:latin typeface="Times New Roman" pitchFamily="18" charset="0"/>
                <a:cs typeface="Times New Roman" pitchFamily="18" charset="0"/>
              </a:rPr>
              <a:t>Ж. </a:t>
            </a:r>
            <a:r>
              <a:rPr lang="ru-RU" sz="2800" dirty="0" err="1">
                <a:latin typeface="Times New Roman" pitchFamily="18" charset="0"/>
                <a:cs typeface="Times New Roman" pitchFamily="18" charset="0"/>
              </a:rPr>
              <a:t>Қараевтың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деңгейлеп</a:t>
            </a:r>
            <a:r>
              <a:rPr lang="ru-RU" sz="2800" dirty="0">
                <a:latin typeface="Times New Roman" pitchFamily="18" charset="0"/>
                <a:cs typeface="Times New Roman" pitchFamily="18" charset="0"/>
              </a:rPr>
              <a:t> - </a:t>
            </a:r>
            <a:r>
              <a:rPr lang="ru-RU" sz="2800" dirty="0" err="1">
                <a:latin typeface="Times New Roman" pitchFamily="18" charset="0"/>
                <a:cs typeface="Times New Roman" pitchFamily="18" charset="0"/>
              </a:rPr>
              <a:t>саралап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оқыту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технологиясы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жаңаша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өзгерген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мақсатпен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оқушылардың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өздігінен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танып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іздену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іс</a:t>
            </a:r>
            <a:r>
              <a:rPr lang="ru-RU" sz="2800" dirty="0">
                <a:latin typeface="Times New Roman" pitchFamily="18" charset="0"/>
                <a:cs typeface="Times New Roman" pitchFamily="18" charset="0"/>
              </a:rPr>
              <a:t> - </a:t>
            </a:r>
            <a:r>
              <a:rPr lang="ru-RU" sz="2800" dirty="0" err="1">
                <a:latin typeface="Times New Roman" pitchFamily="18" charset="0"/>
                <a:cs typeface="Times New Roman" pitchFamily="18" charset="0"/>
              </a:rPr>
              <a:t>әрекеттерін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меңгертуді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талап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етеді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Бұл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технологияда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бірінші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орында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тұрады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және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бетімен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алудағы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белсенділігіне</a:t>
            </a:r>
            <a:r>
              <a:rPr lang="ru-RU" sz="2800" dirty="0">
                <a:latin typeface="Times New Roman" pitchFamily="18" charset="0"/>
                <a:cs typeface="Times New Roman" pitchFamily="18" charset="0"/>
              </a:rPr>
              <a:t> аса </a:t>
            </a:r>
            <a:r>
              <a:rPr lang="ru-RU" sz="2800" dirty="0" err="1">
                <a:latin typeface="Times New Roman" pitchFamily="18" charset="0"/>
                <a:cs typeface="Times New Roman" pitchFamily="18" charset="0"/>
              </a:rPr>
              <a:t>назар</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аударылды</a:t>
            </a:r>
            <a:r>
              <a:rPr lang="ru-RU"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indent="457200" algn="just"/>
            <a:r>
              <a:rPr lang="ru-RU" sz="2800" dirty="0" smtClean="0">
                <a:latin typeface="Times New Roman" pitchFamily="18" charset="0"/>
                <a:cs typeface="Times New Roman" pitchFamily="18" charset="0"/>
              </a:rPr>
              <a:t>Деңгейлеп </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саралап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оқыту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технологиясында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жұмыс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міндетті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үш</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деңгейлік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қосымша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шығармашылық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талаптарынан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тұрады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Оның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басты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мақсаты</a:t>
            </a:r>
            <a:r>
              <a:rPr lang="ru-RU" sz="2800" dirty="0">
                <a:latin typeface="Times New Roman" pitchFamily="18" charset="0"/>
                <a:cs typeface="Times New Roman" pitchFamily="18" charset="0"/>
              </a:rPr>
              <a:t> – </a:t>
            </a:r>
            <a:r>
              <a:rPr lang="ru-RU" sz="2800" dirty="0" err="1">
                <a:latin typeface="Times New Roman" pitchFamily="18" charset="0"/>
                <a:cs typeface="Times New Roman" pitchFamily="18" charset="0"/>
              </a:rPr>
              <a:t>сынып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оқушыларын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қабілетті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қабілетсіз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деген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жіктерге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бөлуді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болдырмау</a:t>
            </a:r>
            <a:r>
              <a:rPr lang="ru-RU" sz="2800" dirty="0">
                <a:latin typeface="Times New Roman" pitchFamily="18" charset="0"/>
                <a:cs typeface="Times New Roman" pitchFamily="18" charset="0"/>
              </a:rPr>
              <a:t>. </a:t>
            </a:r>
            <a:endParaRPr lang="ru-RU" sz="2800" dirty="0"/>
          </a:p>
        </p:txBody>
      </p:sp>
    </p:spTree>
    <p:extLst>
      <p:ext uri="{BB962C8B-B14F-4D97-AF65-F5344CB8AC3E}">
        <p14:creationId xmlns:p14="http://schemas.microsoft.com/office/powerpoint/2010/main" xmlns="" val="4177127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332656"/>
            <a:ext cx="8064896" cy="6124754"/>
          </a:xfrm>
          <a:prstGeom prst="rect">
            <a:avLst/>
          </a:prstGeom>
        </p:spPr>
        <p:txBody>
          <a:bodyPr wrap="square">
            <a:spAutoFit/>
          </a:bodyPr>
          <a:lstStyle/>
          <a:p>
            <a:pPr algn="just"/>
            <a:r>
              <a:rPr lang="ru-RU" sz="2800" b="1" dirty="0">
                <a:latin typeface="Times New Roman" pitchFamily="18" charset="0"/>
                <a:cs typeface="Times New Roman" pitchFamily="18" charset="0"/>
              </a:rPr>
              <a:t>Деңгейлеп </a:t>
            </a:r>
            <a:r>
              <a:rPr lang="ru-RU" sz="2800" b="1" dirty="0" err="1">
                <a:latin typeface="Times New Roman" pitchFamily="18" charset="0"/>
                <a:cs typeface="Times New Roman" pitchFamily="18" charset="0"/>
              </a:rPr>
              <a:t>оқыту</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технологиясының</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мақсаты</a:t>
            </a:r>
            <a:r>
              <a:rPr lang="ru-RU" sz="2800" b="1" dirty="0">
                <a:latin typeface="Times New Roman" pitchFamily="18" charset="0"/>
                <a:cs typeface="Times New Roman" pitchFamily="18" charset="0"/>
              </a:rPr>
              <a:t>: </a:t>
            </a:r>
            <a:r>
              <a:rPr lang="ru-RU" sz="2800" dirty="0" err="1">
                <a:latin typeface="Times New Roman" pitchFamily="18" charset="0"/>
                <a:cs typeface="Times New Roman" pitchFamily="18" charset="0"/>
              </a:rPr>
              <a:t>әрбір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өзінің</a:t>
            </a:r>
            <a:r>
              <a:rPr lang="ru-RU" sz="2800" dirty="0">
                <a:latin typeface="Times New Roman" pitchFamily="18" charset="0"/>
                <a:cs typeface="Times New Roman" pitchFamily="18" charset="0"/>
              </a:rPr>
              <a:t> даму </a:t>
            </a:r>
            <a:r>
              <a:rPr lang="ru-RU" sz="2800" dirty="0" err="1">
                <a:latin typeface="Times New Roman" pitchFamily="18" charset="0"/>
                <a:cs typeface="Times New Roman" pitchFamily="18" charset="0"/>
              </a:rPr>
              <a:t>деңгейінде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материалын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меңгергенін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қамтамасыз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етеді</a:t>
            </a:r>
            <a:r>
              <a:rPr lang="ru-RU" sz="2800" dirty="0">
                <a:latin typeface="Times New Roman" pitchFamily="18" charset="0"/>
                <a:cs typeface="Times New Roman" pitchFamily="18" charset="0"/>
              </a:rPr>
              <a:t>.</a:t>
            </a:r>
          </a:p>
          <a:p>
            <a:pPr algn="just"/>
            <a:r>
              <a:rPr lang="ru-RU" sz="2800" dirty="0">
                <a:latin typeface="Times New Roman" pitchFamily="18" charset="0"/>
                <a:cs typeface="Times New Roman" pitchFamily="18" charset="0"/>
              </a:rPr>
              <a:t>1) Деңгейлеп </a:t>
            </a:r>
            <a:r>
              <a:rPr lang="ru-RU" sz="2800" dirty="0" err="1">
                <a:latin typeface="Times New Roman" pitchFamily="18" charset="0"/>
                <a:cs typeface="Times New Roman" pitchFamily="18" charset="0"/>
              </a:rPr>
              <a:t>оқыту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мүмкіндіктерін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пайдалана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отырып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алуына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жағдай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жасауға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мүмкіндік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береді</a:t>
            </a:r>
            <a:r>
              <a:rPr lang="ru-RU" sz="2800" dirty="0">
                <a:latin typeface="Times New Roman" pitchFamily="18" charset="0"/>
                <a:cs typeface="Times New Roman" pitchFamily="18" charset="0"/>
              </a:rPr>
              <a:t>;</a:t>
            </a:r>
          </a:p>
          <a:p>
            <a:pPr algn="just"/>
            <a:r>
              <a:rPr lang="ru-RU" sz="2800" dirty="0">
                <a:latin typeface="Times New Roman" pitchFamily="18" charset="0"/>
                <a:cs typeface="Times New Roman" pitchFamily="18" charset="0"/>
              </a:rPr>
              <a:t>2) Деңгейлеп </a:t>
            </a:r>
            <a:r>
              <a:rPr lang="ru-RU" sz="2800" dirty="0" err="1">
                <a:latin typeface="Times New Roman" pitchFamily="18" charset="0"/>
                <a:cs typeface="Times New Roman" pitchFamily="18" charset="0"/>
              </a:rPr>
              <a:t>оқыту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түрлі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категориядағы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балаларға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олармен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саралай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жұмыс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істеуге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мүмкіндік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береді</a:t>
            </a:r>
            <a:r>
              <a:rPr lang="ru-RU" sz="2800" dirty="0">
                <a:latin typeface="Times New Roman" pitchFamily="18" charset="0"/>
                <a:cs typeface="Times New Roman" pitchFamily="18" charset="0"/>
              </a:rPr>
              <a:t>.</a:t>
            </a:r>
          </a:p>
          <a:p>
            <a:pPr algn="just"/>
            <a:r>
              <a:rPr lang="ru-RU" sz="2800" dirty="0">
                <a:latin typeface="Times New Roman" pitchFamily="18" charset="0"/>
                <a:cs typeface="Times New Roman" pitchFamily="18" charset="0"/>
              </a:rPr>
              <a:t>3) Деңгейлеп-</a:t>
            </a:r>
            <a:r>
              <a:rPr lang="ru-RU" sz="2800" dirty="0" err="1">
                <a:latin typeface="Times New Roman" pitchFamily="18" charset="0"/>
                <a:cs typeface="Times New Roman" pitchFamily="18" charset="0"/>
              </a:rPr>
              <a:t>саралап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оқыту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құрылымында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білімді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игерудің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бірнеше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қарастырылады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ең</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төменгі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базалық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бағдарламалық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күрделенген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деңгей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сондықтан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әрбір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оқушы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меңгеруі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тиіс</a:t>
            </a:r>
            <a:r>
              <a:rPr lang="ru-RU" sz="2800" dirty="0">
                <a:latin typeface="Times New Roman" pitchFamily="18" charset="0"/>
                <a:cs typeface="Times New Roman" pitchFamily="18" charset="0"/>
              </a:rPr>
              <a:t>.</a:t>
            </a:r>
          </a:p>
        </p:txBody>
      </p:sp>
    </p:spTree>
    <p:extLst>
      <p:ext uri="{BB962C8B-B14F-4D97-AF65-F5344CB8AC3E}">
        <p14:creationId xmlns:p14="http://schemas.microsoft.com/office/powerpoint/2010/main" xmlns="" val="164372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88640"/>
            <a:ext cx="8712968" cy="6309420"/>
          </a:xfrm>
          <a:prstGeom prst="rect">
            <a:avLst/>
          </a:prstGeom>
        </p:spPr>
        <p:txBody>
          <a:bodyPr wrap="square">
            <a:spAutoFit/>
          </a:bodyPr>
          <a:lstStyle/>
          <a:p>
            <a:r>
              <a:rPr lang="ru-RU" sz="2000" b="1" i="1" dirty="0" err="1">
                <a:latin typeface="Times New Roman" pitchFamily="18" charset="0"/>
                <a:cs typeface="Times New Roman" pitchFamily="18" charset="0"/>
              </a:rPr>
              <a:t>Міндеттері</a:t>
            </a:r>
            <a:r>
              <a:rPr lang="ru-RU" sz="2000" b="1" i="1"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endParaRPr lang="ru-RU" sz="2000" i="1" dirty="0" smtClean="0">
              <a:latin typeface="Times New Roman" pitchFamily="18" charset="0"/>
              <a:cs typeface="Times New Roman" pitchFamily="18" charset="0"/>
            </a:endParaRPr>
          </a:p>
          <a:p>
            <a:r>
              <a:rPr lang="ru-RU" sz="2000" i="1" dirty="0" smtClean="0">
                <a:latin typeface="Times New Roman" pitchFamily="18" charset="0"/>
                <a:cs typeface="Times New Roman" pitchFamily="18" charset="0"/>
              </a:rPr>
              <a:t>1</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Ақпараттық</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және</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деңгейлеп</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оқыту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технологиясының</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тиімді</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әдістерін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пайдалану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арқылы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білімге</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деген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қызығушылығын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арттырып</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танымдық</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қабілеттерін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дамытуға</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жағдай</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жасау</a:t>
            </a:r>
            <a:r>
              <a:rPr lang="ru-RU" sz="2000" i="1" dirty="0">
                <a:latin typeface="Times New Roman" pitchFamily="18" charset="0"/>
                <a:cs typeface="Times New Roman" pitchFamily="18" charset="0"/>
              </a:rPr>
              <a:t>. Деңгейлеп </a:t>
            </a:r>
            <a:r>
              <a:rPr lang="ru-RU" sz="2000" i="1" dirty="0" err="1">
                <a:latin typeface="Times New Roman" pitchFamily="18" charset="0"/>
                <a:cs typeface="Times New Roman" pitchFamily="18" charset="0"/>
              </a:rPr>
              <a:t>оқыту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технологиясын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қолдану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нәтижесінде</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дарынды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оқушыларды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анықтау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және</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олармен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жұмыс</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істеу</a:t>
            </a:r>
            <a:r>
              <a:rPr lang="ru-RU" sz="2000" i="1" dirty="0">
                <a:latin typeface="Times New Roman" pitchFamily="18" charset="0"/>
                <a:cs typeface="Times New Roman" pitchFamily="18" charset="0"/>
              </a:rPr>
              <a:t>.</a:t>
            </a:r>
          </a:p>
          <a:p>
            <a:endParaRPr lang="ru-RU" sz="2000" i="1" dirty="0" smtClean="0">
              <a:latin typeface="Times New Roman" pitchFamily="18" charset="0"/>
              <a:cs typeface="Times New Roman" pitchFamily="18" charset="0"/>
            </a:endParaRPr>
          </a:p>
          <a:p>
            <a:r>
              <a:rPr lang="ru-RU" sz="2000" i="1" dirty="0" smtClean="0">
                <a:latin typeface="Times New Roman" pitchFamily="18" charset="0"/>
                <a:cs typeface="Times New Roman" pitchFamily="18" charset="0"/>
              </a:rPr>
              <a:t>2</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Оқушы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жүрегіне</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жол</a:t>
            </a:r>
            <a:r>
              <a:rPr lang="ru-RU" sz="2000" i="1" dirty="0">
                <a:latin typeface="Times New Roman" pitchFamily="18" charset="0"/>
                <a:cs typeface="Times New Roman" pitchFamily="18" charset="0"/>
              </a:rPr>
              <a:t> табу </a:t>
            </a:r>
            <a:r>
              <a:rPr lang="ru-RU" sz="2000" i="1" dirty="0" err="1">
                <a:latin typeface="Times New Roman" pitchFamily="18" charset="0"/>
                <a:cs typeface="Times New Roman" pitchFamily="18" charset="0"/>
              </a:rPr>
              <a:t>арқылы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сабақтардың</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әрбір</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сәтін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қызықты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ұтымды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өткізу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Оқушыларды</a:t>
            </a:r>
            <a:r>
              <a:rPr lang="ru-RU" sz="2000" i="1" dirty="0">
                <a:latin typeface="Times New Roman" pitchFamily="18" charset="0"/>
                <a:cs typeface="Times New Roman" pitchFamily="18" charset="0"/>
              </a:rPr>
              <a:t> тек </a:t>
            </a:r>
            <a:r>
              <a:rPr lang="ru-RU" sz="2000" i="1" dirty="0" err="1">
                <a:latin typeface="Times New Roman" pitchFamily="18" charset="0"/>
                <a:cs typeface="Times New Roman" pitchFamily="18" charset="0"/>
              </a:rPr>
              <a:t>берілген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мәліметті</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тыңдаушы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емес</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ізденуші</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зерттеуші</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өз</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ойын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еркін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дәлелдей</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алатын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пікірін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ортаға</a:t>
            </a:r>
            <a:r>
              <a:rPr lang="ru-RU" sz="2000" i="1" dirty="0">
                <a:latin typeface="Times New Roman" pitchFamily="18" charset="0"/>
                <a:cs typeface="Times New Roman" pitchFamily="18" charset="0"/>
              </a:rPr>
              <a:t> сала </a:t>
            </a:r>
            <a:r>
              <a:rPr lang="ru-RU" sz="2000" i="1" dirty="0" err="1">
                <a:latin typeface="Times New Roman" pitchFamily="18" charset="0"/>
                <a:cs typeface="Times New Roman" pitchFamily="18" charset="0"/>
              </a:rPr>
              <a:t>білетін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жеке</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тұлғаны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қалыптастыру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Оқушының</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бойындағы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ынта-ықыласын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жойып</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алмай</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жеке</a:t>
            </a:r>
            <a:r>
              <a:rPr lang="ru-RU" sz="2000" i="1" dirty="0">
                <a:latin typeface="Times New Roman" pitchFamily="18" charset="0"/>
                <a:cs typeface="Times New Roman" pitchFamily="18" charset="0"/>
              </a:rPr>
              <a:t> дара </a:t>
            </a:r>
            <a:r>
              <a:rPr lang="ru-RU" sz="2000" i="1" dirty="0" err="1">
                <a:latin typeface="Times New Roman" pitchFamily="18" charset="0"/>
                <a:cs typeface="Times New Roman" pitchFamily="18" charset="0"/>
              </a:rPr>
              <a:t>қабілетінің</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дамуына</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мүмкіндік</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жасай</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отырып</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қабілетін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дамытып</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шығармашылығын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шыңдау</a:t>
            </a:r>
            <a:r>
              <a:rPr lang="ru-RU" sz="2000" i="1" dirty="0">
                <a:latin typeface="Times New Roman" pitchFamily="18" charset="0"/>
                <a:cs typeface="Times New Roman" pitchFamily="18" charset="0"/>
              </a:rPr>
              <a:t>...</a:t>
            </a:r>
          </a:p>
          <a:p>
            <a:endParaRPr lang="ru-RU" sz="2000" i="1" dirty="0" smtClean="0">
              <a:latin typeface="Times New Roman" pitchFamily="18" charset="0"/>
              <a:cs typeface="Times New Roman" pitchFamily="18" charset="0"/>
            </a:endParaRPr>
          </a:p>
          <a:p>
            <a:r>
              <a:rPr lang="ru-RU" sz="2000" i="1" dirty="0" smtClean="0">
                <a:latin typeface="Times New Roman" pitchFamily="18" charset="0"/>
                <a:cs typeface="Times New Roman" pitchFamily="18" charset="0"/>
              </a:rPr>
              <a:t>3</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Оқытудың</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жаңа</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технологияларын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қолдана</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отырып</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жеке</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жұпта</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топта</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жұмыс</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істеу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барысында</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мұғалім</a:t>
            </a:r>
            <a:r>
              <a:rPr lang="ru-RU" sz="2000" i="1" dirty="0">
                <a:latin typeface="Times New Roman" pitchFamily="18" charset="0"/>
                <a:cs typeface="Times New Roman" pitchFamily="18" charset="0"/>
              </a:rPr>
              <a:t> мен </a:t>
            </a:r>
            <a:r>
              <a:rPr lang="ru-RU" sz="2000" i="1" dirty="0" err="1">
                <a:latin typeface="Times New Roman" pitchFamily="18" charset="0"/>
                <a:cs typeface="Times New Roman" pitchFamily="18" charset="0"/>
              </a:rPr>
              <a:t>оқушының</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ынтымақтастығын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қалыптастыру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оқушылардың</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ойына</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ерекше</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құрметпен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қарау</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Оқушыларды</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өзін-өзі</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қадағалай</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алатын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іс-әрекетін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ретімен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орындап</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өзін</a:t>
            </a:r>
            <a:r>
              <a:rPr lang="ru-RU" sz="2000" i="1" dirty="0">
                <a:latin typeface="Times New Roman" pitchFamily="18" charset="0"/>
                <a:cs typeface="Times New Roman" pitchFamily="18" charset="0"/>
              </a:rPr>
              <a:t> - </a:t>
            </a:r>
            <a:r>
              <a:rPr lang="ru-RU" sz="2000" i="1" dirty="0" err="1">
                <a:latin typeface="Times New Roman" pitchFamily="18" charset="0"/>
                <a:cs typeface="Times New Roman" pitchFamily="18" charset="0"/>
              </a:rPr>
              <a:t>өзі</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жетілдіретін</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шығармашыл</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ізденімпаз</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тұлға</a:t>
            </a:r>
            <a:r>
              <a:rPr lang="ru-RU" sz="2000" i="1" dirty="0">
                <a:latin typeface="Times New Roman" pitchFamily="18" charset="0"/>
                <a:cs typeface="Times New Roman" pitchFamily="18" charset="0"/>
              </a:rPr>
              <a:t> </a:t>
            </a:r>
            <a:r>
              <a:rPr lang="ru-RU" sz="2000" i="1" dirty="0" err="1">
                <a:latin typeface="Times New Roman" pitchFamily="18" charset="0"/>
                <a:cs typeface="Times New Roman" pitchFamily="18" charset="0"/>
              </a:rPr>
              <a:t>қалыптастыру</a:t>
            </a:r>
            <a:r>
              <a:rPr lang="ru-RU" sz="2400" i="1"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020600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51520" y="188640"/>
            <a:ext cx="8568952" cy="6370975"/>
          </a:xfrm>
          <a:prstGeom prst="rect">
            <a:avLst/>
          </a:prstGeom>
        </p:spPr>
        <p:txBody>
          <a:bodyPr wrap="square">
            <a:spAutoFit/>
          </a:bodyPr>
          <a:lstStyle/>
          <a:p>
            <a:pPr algn="just"/>
            <a:r>
              <a:rPr lang="ru-RU" sz="2400" b="1" dirty="0" err="1">
                <a:latin typeface="Times New Roman" pitchFamily="18" charset="0"/>
                <a:cs typeface="Times New Roman" pitchFamily="18" charset="0"/>
              </a:rPr>
              <a:t>Ж.Қараевтің</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деңгейлеп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саралап</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оқыту</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технологиясында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төмендегідей</a:t>
            </a:r>
            <a:r>
              <a:rPr lang="ru-RU" sz="2400" b="1" dirty="0">
                <a:latin typeface="Times New Roman" pitchFamily="18" charset="0"/>
                <a:cs typeface="Times New Roman" pitchFamily="18" charset="0"/>
              </a:rPr>
              <a:t> 4 </a:t>
            </a:r>
            <a:r>
              <a:rPr lang="ru-RU" sz="2400" b="1" dirty="0" err="1">
                <a:latin typeface="Times New Roman" pitchFamily="18" charset="0"/>
                <a:cs typeface="Times New Roman" pitchFamily="18" charset="0"/>
              </a:rPr>
              <a:t>деңгей</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көрсетілген</a:t>
            </a:r>
            <a:r>
              <a:rPr lang="ru-RU" sz="2400" b="1" dirty="0">
                <a:latin typeface="Times New Roman" pitchFamily="18" charset="0"/>
                <a:cs typeface="Times New Roman" pitchFamily="18" charset="0"/>
              </a:rPr>
              <a:t>:</a:t>
            </a:r>
          </a:p>
          <a:p>
            <a:r>
              <a:rPr lang="ru-RU" sz="2400" b="1" dirty="0" err="1">
                <a:latin typeface="Times New Roman" pitchFamily="18" charset="0"/>
                <a:cs typeface="Times New Roman" pitchFamily="18" charset="0"/>
              </a:rPr>
              <a:t>Бірінші</a:t>
            </a:r>
            <a:r>
              <a:rPr lang="ru-RU" sz="2400" b="1" dirty="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деңгей</a:t>
            </a:r>
            <a:r>
              <a:rPr lang="ru-RU" sz="2400" b="1" dirty="0">
                <a:latin typeface="Times New Roman" pitchFamily="18" charset="0"/>
                <a:cs typeface="Times New Roman" pitchFamily="18" charset="0"/>
              </a:rPr>
              <a:t> </a:t>
            </a:r>
            <a:r>
              <a:rPr lang="ru-RU" sz="2400" b="1" dirty="0" smtClean="0">
                <a:latin typeface="Times New Roman" pitchFamily="18" charset="0"/>
                <a:cs typeface="Times New Roman" pitchFamily="18" charset="0"/>
              </a:rPr>
              <a:t>«</a:t>
            </a:r>
            <a:r>
              <a:rPr lang="ru-RU" sz="2400" b="1" dirty="0" err="1" smtClean="0">
                <a:latin typeface="Times New Roman" pitchFamily="18" charset="0"/>
                <a:cs typeface="Times New Roman" pitchFamily="18" charset="0"/>
              </a:rPr>
              <a:t>үйренушілік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Репродуктивтік</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жаңа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тақырыптан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білімдерін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бекіту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үшін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еске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түсіріп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қайталау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үшін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білімдерін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практикада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қолдана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білуге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жаттықтырады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Берілген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есептер</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тапсырмалар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өмірмен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қоршаған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ортамен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байланыстырылған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керек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Мұнда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қызығушылығына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таным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бірлігіне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назар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аударылады</a:t>
            </a:r>
            <a:r>
              <a:rPr lang="ru-RU" sz="2400" dirty="0">
                <a:latin typeface="Times New Roman" pitchFamily="18" charset="0"/>
                <a:cs typeface="Times New Roman" pitchFamily="18" charset="0"/>
              </a:rPr>
              <a:t>.</a:t>
            </a:r>
          </a:p>
          <a:p>
            <a:pPr algn="just"/>
            <a:r>
              <a:rPr lang="ru-RU" sz="2400" b="1" dirty="0" err="1">
                <a:latin typeface="Times New Roman" pitchFamily="18" charset="0"/>
                <a:cs typeface="Times New Roman" pitchFamily="18" charset="0"/>
              </a:rPr>
              <a:t>Екінші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деңгей</a:t>
            </a:r>
            <a:r>
              <a:rPr lang="ru-RU" sz="2400" b="1" dirty="0">
                <a:latin typeface="Times New Roman" pitchFamily="18" charset="0"/>
                <a:cs typeface="Times New Roman" pitchFamily="18" charset="0"/>
              </a:rPr>
              <a:t>-«</a:t>
            </a:r>
            <a:r>
              <a:rPr lang="ru-RU" sz="2400" b="1" dirty="0" err="1">
                <a:latin typeface="Times New Roman" pitchFamily="18" charset="0"/>
                <a:cs typeface="Times New Roman" pitchFamily="18" charset="0"/>
              </a:rPr>
              <a:t>алгоритмдік</a:t>
            </a:r>
            <a:r>
              <a:rPr lang="ru-RU" sz="2400" b="1" dirty="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Мұнда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байланысқан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функцияларды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орындау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үшін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тексеру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іріленген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материалдарды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жүйеге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келтіруге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реттеуге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арналған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мазмұны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өзгертілген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жағдайға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беріледі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Сонымен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ұлттық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көбінесе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танымдық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үйренушілік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мәні</a:t>
            </a:r>
            <a:r>
              <a:rPr lang="ru-RU" sz="2400" dirty="0">
                <a:latin typeface="Times New Roman" pitchFamily="18" charset="0"/>
                <a:cs typeface="Times New Roman" pitchFamily="18" charset="0"/>
              </a:rPr>
              <a:t> бар </a:t>
            </a:r>
            <a:r>
              <a:rPr lang="ru-RU" sz="2400" dirty="0" err="1">
                <a:latin typeface="Times New Roman" pitchFamily="18" charset="0"/>
                <a:cs typeface="Times New Roman" pitchFamily="18" charset="0"/>
              </a:rPr>
              <a:t>тапсырмалар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мысалы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сөзтізбектер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ребустар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ойлауға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арналған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беріледі</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xmlns="" val="1082111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23528" y="404664"/>
            <a:ext cx="8280920" cy="6001643"/>
          </a:xfrm>
          <a:prstGeom prst="rect">
            <a:avLst/>
          </a:prstGeom>
        </p:spPr>
        <p:txBody>
          <a:bodyPr wrap="square">
            <a:spAutoFit/>
          </a:bodyPr>
          <a:lstStyle/>
          <a:p>
            <a:pPr algn="just"/>
            <a:r>
              <a:rPr lang="ru-RU" sz="2400" b="1" dirty="0" err="1">
                <a:latin typeface="Times New Roman" pitchFamily="18" charset="0"/>
                <a:cs typeface="Times New Roman" pitchFamily="18" charset="0"/>
              </a:rPr>
              <a:t>Үшінші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деңгей</a:t>
            </a:r>
            <a:r>
              <a:rPr lang="ru-RU" sz="2400" b="1" dirty="0">
                <a:latin typeface="Times New Roman" pitchFamily="18" charset="0"/>
                <a:cs typeface="Times New Roman" pitchFamily="18" charset="0"/>
              </a:rPr>
              <a:t> - «</a:t>
            </a:r>
            <a:r>
              <a:rPr lang="ru-RU" sz="2400" b="1" dirty="0" err="1">
                <a:latin typeface="Times New Roman" pitchFamily="18" charset="0"/>
                <a:cs typeface="Times New Roman" pitchFamily="18" charset="0"/>
              </a:rPr>
              <a:t>эвристикалық</a:t>
            </a:r>
            <a:r>
              <a:rPr lang="ru-RU" sz="2400" b="1" dirty="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тақырып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бойынша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меңгерген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білімдерін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жетілдіріп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тереңдетумен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қатар</a:t>
            </a:r>
            <a:r>
              <a:rPr lang="ru-RU" sz="2400" dirty="0">
                <a:latin typeface="Times New Roman" pitchFamily="18" charset="0"/>
                <a:cs typeface="Times New Roman" pitchFamily="18" charset="0"/>
              </a:rPr>
              <a:t>, ой </a:t>
            </a:r>
            <a:r>
              <a:rPr lang="ru-RU" sz="2400" dirty="0" err="1">
                <a:latin typeface="Times New Roman" pitchFamily="18" charset="0"/>
                <a:cs typeface="Times New Roman" pitchFamily="18" charset="0"/>
              </a:rPr>
              <a:t>қорытуға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арналған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дағды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қалыптастыратын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әртүрлі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әдіс-тәсілдермен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орындалатын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орындайды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ізденіп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материалды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саналы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меңгеруі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керек</a:t>
            </a:r>
            <a:r>
              <a:rPr lang="ru-RU" sz="2400" dirty="0">
                <a:latin typeface="Times New Roman" pitchFamily="18" charset="0"/>
                <a:cs typeface="Times New Roman" pitchFamily="18" charset="0"/>
              </a:rPr>
              <a:t>.</a:t>
            </a:r>
          </a:p>
          <a:p>
            <a:pPr algn="just"/>
            <a:r>
              <a:rPr lang="ru-RU" sz="2400" b="1" dirty="0" err="1">
                <a:latin typeface="Times New Roman" pitchFamily="18" charset="0"/>
                <a:cs typeface="Times New Roman" pitchFamily="18" charset="0"/>
              </a:rPr>
              <a:t>Төртінші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деңгей</a:t>
            </a:r>
            <a:r>
              <a:rPr lang="ru-RU" sz="2400" b="1" dirty="0">
                <a:latin typeface="Times New Roman" pitchFamily="18" charset="0"/>
                <a:cs typeface="Times New Roman" pitchFamily="18" charset="0"/>
              </a:rPr>
              <a:t>-«</a:t>
            </a:r>
            <a:r>
              <a:rPr lang="ru-RU" sz="2400" b="1" dirty="0" err="1">
                <a:latin typeface="Times New Roman" pitchFamily="18" charset="0"/>
                <a:cs typeface="Times New Roman" pitchFamily="18" charset="0"/>
              </a:rPr>
              <a:t>шығармашылық</a:t>
            </a:r>
            <a:r>
              <a:rPr lang="ru-RU" sz="2400" b="1" dirty="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өзіндік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шығармашылық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көрсетеді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Шығармашылық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оқушылардың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білімділігі</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дағдысын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қалыптастыру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оны </a:t>
            </a:r>
            <a:r>
              <a:rPr lang="ru-RU" sz="2400" dirty="0" err="1">
                <a:latin typeface="Times New Roman" pitchFamily="18" charset="0"/>
                <a:cs typeface="Times New Roman" pitchFamily="18" charset="0"/>
              </a:rPr>
              <a:t>бағалау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бетімен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талдау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арқылы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шығармашылық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тұрғыдан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зерттеу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жүргізуге</a:t>
            </a:r>
            <a:r>
              <a:rPr lang="ru-RU" sz="2400" dirty="0">
                <a:latin typeface="Times New Roman" pitchFamily="18" charset="0"/>
                <a:cs typeface="Times New Roman" pitchFamily="18" charset="0"/>
              </a:rPr>
              <a:t> баулу. </a:t>
            </a:r>
            <a:br>
              <a:rPr lang="ru-RU" sz="2400" dirty="0">
                <a:latin typeface="Times New Roman" pitchFamily="18" charset="0"/>
                <a:cs typeface="Times New Roman" pitchFamily="18" charset="0"/>
              </a:rPr>
            </a:br>
            <a:r>
              <a:rPr lang="ru-RU" sz="2400" dirty="0" err="1">
                <a:latin typeface="Times New Roman" pitchFamily="18" charset="0"/>
                <a:cs typeface="Times New Roman" pitchFamily="18" charset="0"/>
              </a:rPr>
              <a:t>Осылай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деңгейден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келесі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үшін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білімін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білік</a:t>
            </a:r>
            <a:r>
              <a:rPr lang="ru-RU" sz="2400" dirty="0">
                <a:latin typeface="Times New Roman" pitchFamily="18" charset="0"/>
                <a:cs typeface="Times New Roman" pitchFamily="18" charset="0"/>
              </a:rPr>
              <a:t> пен </a:t>
            </a:r>
            <a:r>
              <a:rPr lang="ru-RU" sz="2400" dirty="0" err="1">
                <a:latin typeface="Times New Roman" pitchFamily="18" charset="0"/>
                <a:cs typeface="Times New Roman" pitchFamily="18" charset="0"/>
              </a:rPr>
              <a:t>дағдысын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толықтырып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жоғары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деңгейлік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тапсырмаларды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орындау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оқушының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мақсатына</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айналады</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4436964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212</TotalTime>
  <Words>1230</Words>
  <Application>Microsoft Office PowerPoint</Application>
  <PresentationFormat>Экран (4:3)</PresentationFormat>
  <Paragraphs>89</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Волна</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Kaliash</cp:lastModifiedBy>
  <cp:revision>19</cp:revision>
  <dcterms:created xsi:type="dcterms:W3CDTF">2015-10-25T12:48:53Z</dcterms:created>
  <dcterms:modified xsi:type="dcterms:W3CDTF">2015-10-26T16:41:07Z</dcterms:modified>
</cp:coreProperties>
</file>